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5"/>
  </p:sldMasterIdLst>
  <p:notesMasterIdLst>
    <p:notesMasterId r:id="rId24"/>
  </p:notesMasterIdLst>
  <p:handoutMasterIdLst>
    <p:handoutMasterId r:id="rId25"/>
  </p:handoutMasterIdLst>
  <p:sldIdLst>
    <p:sldId id="258" r:id="rId6"/>
    <p:sldId id="313" r:id="rId7"/>
    <p:sldId id="403" r:id="rId8"/>
    <p:sldId id="421" r:id="rId9"/>
    <p:sldId id="420" r:id="rId10"/>
    <p:sldId id="429" r:id="rId11"/>
    <p:sldId id="344" r:id="rId12"/>
    <p:sldId id="316" r:id="rId13"/>
    <p:sldId id="422" r:id="rId14"/>
    <p:sldId id="424" r:id="rId15"/>
    <p:sldId id="425" r:id="rId16"/>
    <p:sldId id="426" r:id="rId17"/>
    <p:sldId id="427" r:id="rId18"/>
    <p:sldId id="431" r:id="rId19"/>
    <p:sldId id="432" r:id="rId20"/>
    <p:sldId id="423" r:id="rId21"/>
    <p:sldId id="428" r:id="rId22"/>
    <p:sldId id="430" r:id="rId23"/>
  </p:sldIdLst>
  <p:sldSz cx="9144000" cy="6858000" type="screen4x3"/>
  <p:notesSz cx="7010400" cy="9296400"/>
  <p:defaultTextStyle>
    <a:defPPr>
      <a:defRPr lang="en-US"/>
    </a:defPPr>
    <a:lvl1pPr marL="0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defTabSz="45714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676F"/>
    <a:srgbClr val="FFE24A"/>
    <a:srgbClr val="878787"/>
    <a:srgbClr val="BEBEBE"/>
    <a:srgbClr val="E9EBF5"/>
    <a:srgbClr val="CFD5EA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4337" autoAdjust="0"/>
    <p:restoredTop sz="87104" autoAdjust="0"/>
  </p:normalViewPr>
  <p:slideViewPr>
    <p:cSldViewPr snapToGrid="0" snapToObjects="1">
      <p:cViewPr>
        <p:scale>
          <a:sx n="80" d="100"/>
          <a:sy n="80" d="100"/>
        </p:scale>
        <p:origin x="-1382" y="-58"/>
      </p:cViewPr>
      <p:guideLst>
        <p:guide orient="horz" pos="4319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-3060" y="-12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612AB0-7944-43F9-B48D-8291A33E0465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690731-3FD1-43E3-89AD-C152A3D10435}">
      <dgm:prSet phldrT="[Text]" custT="1"/>
      <dgm:spPr/>
      <dgm:t>
        <a:bodyPr/>
        <a:lstStyle/>
        <a:p>
          <a:pPr algn="ctr"/>
          <a:r>
            <a:rPr lang="en-US" sz="1600" b="1" dirty="0" smtClean="0"/>
            <a:t>2013</a:t>
          </a:r>
          <a:endParaRPr lang="en-US" sz="1600" b="1" dirty="0"/>
        </a:p>
      </dgm:t>
    </dgm:pt>
    <dgm:pt modelId="{FF301E25-6989-4D88-84D1-8FE43987CE6C}" type="parTrans" cxnId="{81224E54-C26F-4E52-BDB7-E0FE5874DAC5}">
      <dgm:prSet/>
      <dgm:spPr/>
      <dgm:t>
        <a:bodyPr/>
        <a:lstStyle/>
        <a:p>
          <a:endParaRPr lang="en-US" sz="1600"/>
        </a:p>
      </dgm:t>
    </dgm:pt>
    <dgm:pt modelId="{D639EBAD-DB8B-4079-BBAF-AFAE1FE2EB72}" type="sibTrans" cxnId="{81224E54-C26F-4E52-BDB7-E0FE5874DAC5}">
      <dgm:prSet/>
      <dgm:spPr/>
      <dgm:t>
        <a:bodyPr/>
        <a:lstStyle/>
        <a:p>
          <a:endParaRPr lang="en-US" sz="1600"/>
        </a:p>
      </dgm:t>
    </dgm:pt>
    <dgm:pt modelId="{966DAA1B-2AAE-454B-86EF-DED37EEF8F34}">
      <dgm:prSet phldrT="[Text]" custT="1"/>
      <dgm:spPr/>
      <dgm:t>
        <a:bodyPr/>
        <a:lstStyle/>
        <a:p>
          <a:pPr algn="ctr"/>
          <a:r>
            <a:rPr lang="en-US" sz="1600" b="1" dirty="0" smtClean="0"/>
            <a:t>2015</a:t>
          </a:r>
          <a:endParaRPr lang="en-US" sz="1600" b="1" dirty="0"/>
        </a:p>
      </dgm:t>
    </dgm:pt>
    <dgm:pt modelId="{8BAB38B8-39FA-43AC-88B7-0E6184209695}" type="parTrans" cxnId="{C6207485-42F1-4D25-BD8C-E27612275215}">
      <dgm:prSet/>
      <dgm:spPr/>
      <dgm:t>
        <a:bodyPr/>
        <a:lstStyle/>
        <a:p>
          <a:endParaRPr lang="en-US" sz="1600"/>
        </a:p>
      </dgm:t>
    </dgm:pt>
    <dgm:pt modelId="{1FE3AC41-9525-4CF0-B5A1-83B09652C05D}" type="sibTrans" cxnId="{C6207485-42F1-4D25-BD8C-E27612275215}">
      <dgm:prSet/>
      <dgm:spPr/>
      <dgm:t>
        <a:bodyPr/>
        <a:lstStyle/>
        <a:p>
          <a:endParaRPr lang="en-US" sz="1600"/>
        </a:p>
      </dgm:t>
    </dgm:pt>
    <dgm:pt modelId="{5CAEECDC-8C1A-4948-AB7D-62F1F09F95F4}">
      <dgm:prSet phldrT="[Text]" custT="1"/>
      <dgm:spPr/>
      <dgm:t>
        <a:bodyPr/>
        <a:lstStyle/>
        <a:p>
          <a:pPr algn="ctr"/>
          <a:r>
            <a:rPr lang="en-US" sz="1600" b="1" dirty="0" smtClean="0"/>
            <a:t>2016</a:t>
          </a:r>
          <a:endParaRPr lang="en-US" sz="1600" b="1" dirty="0"/>
        </a:p>
      </dgm:t>
    </dgm:pt>
    <dgm:pt modelId="{002F0450-B397-4D32-9D1A-5DAFC02184DD}" type="parTrans" cxnId="{BBF6C9EE-45AE-4DB5-93B0-33AC34D0288B}">
      <dgm:prSet/>
      <dgm:spPr/>
      <dgm:t>
        <a:bodyPr/>
        <a:lstStyle/>
        <a:p>
          <a:endParaRPr lang="en-US" sz="1600"/>
        </a:p>
      </dgm:t>
    </dgm:pt>
    <dgm:pt modelId="{A533AA94-085E-47E0-B985-19208DD9C7F7}" type="sibTrans" cxnId="{BBF6C9EE-45AE-4DB5-93B0-33AC34D0288B}">
      <dgm:prSet/>
      <dgm:spPr/>
      <dgm:t>
        <a:bodyPr/>
        <a:lstStyle/>
        <a:p>
          <a:endParaRPr lang="en-US" sz="1600"/>
        </a:p>
      </dgm:t>
    </dgm:pt>
    <dgm:pt modelId="{5218D4DF-AE75-4D51-9EA3-30FBD3BBDDC9}">
      <dgm:prSet phldrT="[Text]" custT="1"/>
      <dgm:spPr/>
      <dgm:t>
        <a:bodyPr/>
        <a:lstStyle/>
        <a:p>
          <a:pPr algn="ctr"/>
          <a:r>
            <a:rPr lang="en-US" sz="1600" b="1" dirty="0" smtClean="0"/>
            <a:t>2017</a:t>
          </a:r>
          <a:endParaRPr lang="en-US" sz="1600" b="1" dirty="0"/>
        </a:p>
      </dgm:t>
    </dgm:pt>
    <dgm:pt modelId="{2DE9FC75-4BD4-4B7C-9C95-7709A41C5B54}" type="parTrans" cxnId="{34011DD7-72CE-490B-A66B-FCAC3BDC691C}">
      <dgm:prSet/>
      <dgm:spPr/>
      <dgm:t>
        <a:bodyPr/>
        <a:lstStyle/>
        <a:p>
          <a:endParaRPr lang="en-US" sz="1600"/>
        </a:p>
      </dgm:t>
    </dgm:pt>
    <dgm:pt modelId="{73B6ED45-AED0-41B3-83C2-3893E22F8424}" type="sibTrans" cxnId="{34011DD7-72CE-490B-A66B-FCAC3BDC691C}">
      <dgm:prSet/>
      <dgm:spPr/>
      <dgm:t>
        <a:bodyPr/>
        <a:lstStyle/>
        <a:p>
          <a:endParaRPr lang="en-US" sz="1600"/>
        </a:p>
      </dgm:t>
    </dgm:pt>
    <dgm:pt modelId="{7D74CE96-123F-4314-9F4A-C0394094A27F}">
      <dgm:prSet phldrT="[Text]" custT="1"/>
      <dgm:spPr/>
      <dgm:t>
        <a:bodyPr/>
        <a:lstStyle/>
        <a:p>
          <a:r>
            <a:rPr lang="en-US" sz="1600" dirty="0" smtClean="0"/>
            <a:t>172,000 petitions filed</a:t>
          </a:r>
          <a:endParaRPr lang="en-US" sz="1600" dirty="0"/>
        </a:p>
      </dgm:t>
    </dgm:pt>
    <dgm:pt modelId="{BD421809-42FD-49C1-83A4-48FB72F0013A}" type="parTrans" cxnId="{AFDFAE0B-2855-4D57-AF1E-AB608400988D}">
      <dgm:prSet/>
      <dgm:spPr/>
      <dgm:t>
        <a:bodyPr/>
        <a:lstStyle/>
        <a:p>
          <a:endParaRPr lang="en-US" sz="1600"/>
        </a:p>
      </dgm:t>
    </dgm:pt>
    <dgm:pt modelId="{656115A1-0BC1-4578-8239-E37CC5A38380}" type="sibTrans" cxnId="{AFDFAE0B-2855-4D57-AF1E-AB608400988D}">
      <dgm:prSet/>
      <dgm:spPr/>
      <dgm:t>
        <a:bodyPr/>
        <a:lstStyle/>
        <a:p>
          <a:endParaRPr lang="en-US" sz="1600"/>
        </a:p>
      </dgm:t>
    </dgm:pt>
    <dgm:pt modelId="{20D1DDAC-BEF2-45F2-A735-2536C8DD404C}">
      <dgm:prSet phldrT="[Text]" custT="1"/>
      <dgm:spPr/>
      <dgm:t>
        <a:bodyPr/>
        <a:lstStyle/>
        <a:p>
          <a:r>
            <a:rPr lang="en-US" sz="1600" dirty="0" smtClean="0"/>
            <a:t>233,000 petitions filed</a:t>
          </a:r>
          <a:endParaRPr lang="en-US" sz="1600" dirty="0"/>
        </a:p>
      </dgm:t>
    </dgm:pt>
    <dgm:pt modelId="{84F33586-B638-40FB-8D0A-AB4A3B966EF7}" type="parTrans" cxnId="{0C2EE2E5-718A-4941-A77A-B90FC8D30E04}">
      <dgm:prSet/>
      <dgm:spPr/>
      <dgm:t>
        <a:bodyPr/>
        <a:lstStyle/>
        <a:p>
          <a:endParaRPr lang="en-US" sz="1600"/>
        </a:p>
      </dgm:t>
    </dgm:pt>
    <dgm:pt modelId="{7404EA8F-6C9F-43A8-BC5C-D97AD5AD2516}" type="sibTrans" cxnId="{0C2EE2E5-718A-4941-A77A-B90FC8D30E04}">
      <dgm:prSet/>
      <dgm:spPr/>
      <dgm:t>
        <a:bodyPr/>
        <a:lstStyle/>
        <a:p>
          <a:endParaRPr lang="en-US" sz="1600"/>
        </a:p>
      </dgm:t>
    </dgm:pt>
    <dgm:pt modelId="{DF04D810-CF97-4DEA-BCC9-1EAB0A98D1A1}">
      <dgm:prSet phldrT="[Text]" custT="1"/>
      <dgm:spPr/>
      <dgm:t>
        <a:bodyPr/>
        <a:lstStyle/>
        <a:p>
          <a:r>
            <a:rPr lang="en-US" sz="1600" dirty="0" smtClean="0"/>
            <a:t>236,000 petitions filed</a:t>
          </a:r>
          <a:endParaRPr lang="en-US" sz="1600" dirty="0"/>
        </a:p>
      </dgm:t>
    </dgm:pt>
    <dgm:pt modelId="{6A57EAB6-1989-4E05-B257-87C00F3DE8FA}" type="parTrans" cxnId="{634CAAD5-3090-4C48-BB6A-B05046C74E2C}">
      <dgm:prSet/>
      <dgm:spPr/>
      <dgm:t>
        <a:bodyPr/>
        <a:lstStyle/>
        <a:p>
          <a:endParaRPr lang="en-US" sz="1600"/>
        </a:p>
      </dgm:t>
    </dgm:pt>
    <dgm:pt modelId="{00A22490-69D0-491F-8F8D-A52DAF6E086F}" type="sibTrans" cxnId="{634CAAD5-3090-4C48-BB6A-B05046C74E2C}">
      <dgm:prSet/>
      <dgm:spPr/>
      <dgm:t>
        <a:bodyPr/>
        <a:lstStyle/>
        <a:p>
          <a:endParaRPr lang="en-US" sz="1600"/>
        </a:p>
      </dgm:t>
    </dgm:pt>
    <dgm:pt modelId="{E77FE347-F96B-422C-9EB1-C838BEBA85FE}">
      <dgm:prSet phldrT="[Text]" custT="1"/>
      <dgm:spPr/>
      <dgm:t>
        <a:bodyPr/>
        <a:lstStyle/>
        <a:p>
          <a:r>
            <a:rPr lang="en-US" sz="1600" dirty="0" smtClean="0"/>
            <a:t>199,000 petitions filed</a:t>
          </a:r>
          <a:endParaRPr lang="en-US" sz="1600" dirty="0"/>
        </a:p>
      </dgm:t>
    </dgm:pt>
    <dgm:pt modelId="{EB06374C-EAE2-4FBD-BAFE-64E57109E53C}" type="parTrans" cxnId="{E5ED8502-0D3C-4B9E-9F23-B6D2D5B8A46D}">
      <dgm:prSet/>
      <dgm:spPr/>
      <dgm:t>
        <a:bodyPr/>
        <a:lstStyle/>
        <a:p>
          <a:endParaRPr lang="en-US" sz="1600"/>
        </a:p>
      </dgm:t>
    </dgm:pt>
    <dgm:pt modelId="{B90F8785-FC26-46C4-98EC-C568DE3D7878}" type="sibTrans" cxnId="{E5ED8502-0D3C-4B9E-9F23-B6D2D5B8A46D}">
      <dgm:prSet/>
      <dgm:spPr/>
      <dgm:t>
        <a:bodyPr/>
        <a:lstStyle/>
        <a:p>
          <a:endParaRPr lang="en-US" sz="1600"/>
        </a:p>
      </dgm:t>
    </dgm:pt>
    <dgm:pt modelId="{A73D351E-FA66-47D7-AE69-1312F095BDAA}">
      <dgm:prSet phldrT="[Text]" custT="1"/>
      <dgm:spPr/>
      <dgm:t>
        <a:bodyPr/>
        <a:lstStyle/>
        <a:p>
          <a:r>
            <a:rPr lang="en-US" sz="1600" dirty="0" smtClean="0"/>
            <a:t>37% chance of selection nationwide </a:t>
          </a:r>
          <a:endParaRPr lang="en-US" sz="1600" dirty="0"/>
        </a:p>
      </dgm:t>
    </dgm:pt>
    <dgm:pt modelId="{5BB43BD2-861B-4470-8F60-B9089D0BC801}" type="parTrans" cxnId="{8DDB6C61-A8CF-443C-ADD8-630EDFC87A8F}">
      <dgm:prSet/>
      <dgm:spPr/>
      <dgm:t>
        <a:bodyPr/>
        <a:lstStyle/>
        <a:p>
          <a:endParaRPr lang="en-US" sz="1600"/>
        </a:p>
      </dgm:t>
    </dgm:pt>
    <dgm:pt modelId="{C786D121-B606-4F2A-A07E-9D0411FA033D}" type="sibTrans" cxnId="{8DDB6C61-A8CF-443C-ADD8-630EDFC87A8F}">
      <dgm:prSet/>
      <dgm:spPr/>
      <dgm:t>
        <a:bodyPr/>
        <a:lstStyle/>
        <a:p>
          <a:endParaRPr lang="en-US" sz="1600"/>
        </a:p>
      </dgm:t>
    </dgm:pt>
    <dgm:pt modelId="{293CE8B4-733C-40D6-8754-32D74D4DBF6C}">
      <dgm:prSet phldrT="[Text]" custT="1"/>
      <dgm:spPr/>
      <dgm:t>
        <a:bodyPr/>
        <a:lstStyle/>
        <a:p>
          <a:r>
            <a:rPr lang="en-US" sz="1600" dirty="0" smtClean="0"/>
            <a:t>36% chance of selection nationwide</a:t>
          </a:r>
          <a:endParaRPr lang="en-US" sz="1600" dirty="0"/>
        </a:p>
      </dgm:t>
    </dgm:pt>
    <dgm:pt modelId="{C0D002B6-9A9A-48EF-93E4-9FA3DF9CF3DD}" type="parTrans" cxnId="{CC391677-F6E8-463A-86CB-715101012FC5}">
      <dgm:prSet/>
      <dgm:spPr/>
      <dgm:t>
        <a:bodyPr/>
        <a:lstStyle/>
        <a:p>
          <a:endParaRPr lang="en-US" sz="1600"/>
        </a:p>
      </dgm:t>
    </dgm:pt>
    <dgm:pt modelId="{62CDD037-853A-4C0E-859C-6852F1A0D6F4}" type="sibTrans" cxnId="{CC391677-F6E8-463A-86CB-715101012FC5}">
      <dgm:prSet/>
      <dgm:spPr/>
      <dgm:t>
        <a:bodyPr/>
        <a:lstStyle/>
        <a:p>
          <a:endParaRPr lang="en-US" sz="1600"/>
        </a:p>
      </dgm:t>
    </dgm:pt>
    <dgm:pt modelId="{F32594F8-11D2-4405-82FF-78932C9D905E}">
      <dgm:prSet phldrT="[Text]" custT="1"/>
      <dgm:spPr/>
      <dgm:t>
        <a:bodyPr/>
        <a:lstStyle/>
        <a:p>
          <a:r>
            <a:rPr lang="en-US" sz="1600" dirty="0" smtClean="0"/>
            <a:t>49% chance of selection nationwide </a:t>
          </a:r>
          <a:br>
            <a:rPr lang="en-US" sz="1600" dirty="0" smtClean="0"/>
          </a:br>
          <a:endParaRPr lang="en-US" sz="1600" dirty="0"/>
        </a:p>
      </dgm:t>
    </dgm:pt>
    <dgm:pt modelId="{A59D5E20-593C-4E16-9735-4B5B2C724C2E}" type="sibTrans" cxnId="{81C8EDC3-4FB2-4547-BBF0-E71C9EDF42FB}">
      <dgm:prSet/>
      <dgm:spPr/>
      <dgm:t>
        <a:bodyPr/>
        <a:lstStyle/>
        <a:p>
          <a:endParaRPr lang="en-US" sz="1600"/>
        </a:p>
      </dgm:t>
    </dgm:pt>
    <dgm:pt modelId="{95DDA93D-7639-424E-93AD-0964678FA8E0}" type="parTrans" cxnId="{81C8EDC3-4FB2-4547-BBF0-E71C9EDF42FB}">
      <dgm:prSet/>
      <dgm:spPr/>
      <dgm:t>
        <a:bodyPr/>
        <a:lstStyle/>
        <a:p>
          <a:endParaRPr lang="en-US" sz="1600"/>
        </a:p>
      </dgm:t>
    </dgm:pt>
    <dgm:pt modelId="{F45AB721-B1CD-4955-8D06-51FDE223C5BE}">
      <dgm:prSet phldrT="[Text]" custT="1"/>
      <dgm:spPr/>
      <dgm:t>
        <a:bodyPr/>
        <a:lstStyle/>
        <a:p>
          <a:pPr algn="ctr"/>
          <a:r>
            <a:rPr lang="en-US" sz="1600" b="1" dirty="0" smtClean="0"/>
            <a:t>2014</a:t>
          </a:r>
          <a:endParaRPr lang="en-US" sz="1600" b="1" dirty="0"/>
        </a:p>
      </dgm:t>
    </dgm:pt>
    <dgm:pt modelId="{4E1DC8A7-586A-467A-A1DA-ACB02C902BF4}" type="parTrans" cxnId="{EA4FF7E1-E9E1-4272-AB38-E5E53C5A3B3D}">
      <dgm:prSet/>
      <dgm:spPr/>
      <dgm:t>
        <a:bodyPr/>
        <a:lstStyle/>
        <a:p>
          <a:endParaRPr lang="en-US" sz="1600"/>
        </a:p>
      </dgm:t>
    </dgm:pt>
    <dgm:pt modelId="{6829BF83-51A8-49CB-B733-0FCE0DEDC28E}" type="sibTrans" cxnId="{EA4FF7E1-E9E1-4272-AB38-E5E53C5A3B3D}">
      <dgm:prSet/>
      <dgm:spPr/>
      <dgm:t>
        <a:bodyPr/>
        <a:lstStyle/>
        <a:p>
          <a:endParaRPr lang="en-US" sz="1600"/>
        </a:p>
      </dgm:t>
    </dgm:pt>
    <dgm:pt modelId="{3B1873BF-46BA-4C45-92B8-CE2F34EF728B}">
      <dgm:prSet phldrT="[Text]" custT="1"/>
      <dgm:spPr/>
      <dgm:t>
        <a:bodyPr/>
        <a:lstStyle/>
        <a:p>
          <a:r>
            <a:rPr lang="en-US" sz="1600" dirty="0" smtClean="0"/>
            <a:t>124,000 petitions filed</a:t>
          </a:r>
          <a:endParaRPr lang="en-US" sz="1600" dirty="0"/>
        </a:p>
      </dgm:t>
    </dgm:pt>
    <dgm:pt modelId="{1489E32B-699C-4D70-884D-02802BBCDCE8}" type="parTrans" cxnId="{45A9128D-76A4-45B1-877E-60A9F5BF9286}">
      <dgm:prSet/>
      <dgm:spPr/>
      <dgm:t>
        <a:bodyPr/>
        <a:lstStyle/>
        <a:p>
          <a:endParaRPr lang="en-US" sz="1600"/>
        </a:p>
      </dgm:t>
    </dgm:pt>
    <dgm:pt modelId="{549718F7-1CA7-427C-B70A-B2FE899BFB8D}" type="sibTrans" cxnId="{45A9128D-76A4-45B1-877E-60A9F5BF9286}">
      <dgm:prSet/>
      <dgm:spPr/>
      <dgm:t>
        <a:bodyPr/>
        <a:lstStyle/>
        <a:p>
          <a:endParaRPr lang="en-US" sz="1600"/>
        </a:p>
      </dgm:t>
    </dgm:pt>
    <dgm:pt modelId="{BE9C1B2C-4B1F-485B-978C-FAB206698DBE}">
      <dgm:prSet phldrT="[Text]" custT="1"/>
      <dgm:spPr/>
      <dgm:t>
        <a:bodyPr/>
        <a:lstStyle/>
        <a:p>
          <a:r>
            <a:rPr lang="en-US" sz="1600" dirty="0" smtClean="0"/>
            <a:t>69% chance of selection nationwide</a:t>
          </a:r>
          <a:endParaRPr lang="en-US" sz="1600" dirty="0"/>
        </a:p>
      </dgm:t>
    </dgm:pt>
    <dgm:pt modelId="{1A660909-0BB7-47E3-BA7A-7C7562C1B955}" type="sibTrans" cxnId="{A961E12A-19D6-4E4A-8EDA-36E3A4C30D68}">
      <dgm:prSet/>
      <dgm:spPr/>
      <dgm:t>
        <a:bodyPr/>
        <a:lstStyle/>
        <a:p>
          <a:endParaRPr lang="en-US" sz="1600"/>
        </a:p>
      </dgm:t>
    </dgm:pt>
    <dgm:pt modelId="{26224697-7627-4244-A0D1-BFFA992D8177}" type="parTrans" cxnId="{A961E12A-19D6-4E4A-8EDA-36E3A4C30D68}">
      <dgm:prSet/>
      <dgm:spPr/>
      <dgm:t>
        <a:bodyPr/>
        <a:lstStyle/>
        <a:p>
          <a:endParaRPr lang="en-US" sz="1600"/>
        </a:p>
      </dgm:t>
    </dgm:pt>
    <dgm:pt modelId="{6AAA73A8-CC5B-4E02-99C2-0F61A996D15D}">
      <dgm:prSet phldrT="[Text]" custT="1"/>
      <dgm:spPr/>
      <dgm:t>
        <a:bodyPr/>
        <a:lstStyle/>
        <a:p>
          <a:r>
            <a:rPr lang="en-US" sz="1600" dirty="0" smtClean="0"/>
            <a:t>43% chance of selection nationwide</a:t>
          </a:r>
          <a:endParaRPr lang="en-US" sz="1600" dirty="0"/>
        </a:p>
      </dgm:t>
    </dgm:pt>
    <dgm:pt modelId="{62D99740-8FC5-430E-9AF3-1515CF4F3A31}" type="parTrans" cxnId="{D646805C-860B-48FF-BD17-ADA5D2969955}">
      <dgm:prSet/>
      <dgm:spPr/>
      <dgm:t>
        <a:bodyPr/>
        <a:lstStyle/>
        <a:p>
          <a:endParaRPr lang="en-US"/>
        </a:p>
      </dgm:t>
    </dgm:pt>
    <dgm:pt modelId="{CAC84DFF-7A22-4EA0-BAA4-12590C7C52DA}" type="sibTrans" cxnId="{D646805C-860B-48FF-BD17-ADA5D2969955}">
      <dgm:prSet/>
      <dgm:spPr/>
      <dgm:t>
        <a:bodyPr/>
        <a:lstStyle/>
        <a:p>
          <a:endParaRPr lang="en-US"/>
        </a:p>
      </dgm:t>
    </dgm:pt>
    <dgm:pt modelId="{08B9DD34-0D4C-476F-B812-3BB14B38981A}">
      <dgm:prSet phldrT="[Text]" custT="1"/>
      <dgm:spPr/>
      <dgm:t>
        <a:bodyPr/>
        <a:lstStyle/>
        <a:p>
          <a:r>
            <a:rPr lang="en-US" sz="1600" b="1" dirty="0" smtClean="0"/>
            <a:t>2018</a:t>
          </a:r>
          <a:endParaRPr lang="en-US" sz="1600" b="1" dirty="0"/>
        </a:p>
      </dgm:t>
    </dgm:pt>
    <dgm:pt modelId="{C060E66F-AB3F-49DB-8D82-C3E20E088F37}" type="parTrans" cxnId="{F90C03A3-A4D0-40D9-9B73-61637781B069}">
      <dgm:prSet/>
      <dgm:spPr/>
      <dgm:t>
        <a:bodyPr/>
        <a:lstStyle/>
        <a:p>
          <a:endParaRPr lang="en-US"/>
        </a:p>
      </dgm:t>
    </dgm:pt>
    <dgm:pt modelId="{A6120BE7-4BB5-4B39-8DE6-D5BA5C8D1F13}" type="sibTrans" cxnId="{F90C03A3-A4D0-40D9-9B73-61637781B069}">
      <dgm:prSet/>
      <dgm:spPr/>
      <dgm:t>
        <a:bodyPr/>
        <a:lstStyle/>
        <a:p>
          <a:endParaRPr lang="en-US"/>
        </a:p>
      </dgm:t>
    </dgm:pt>
    <dgm:pt modelId="{2940E946-9DDF-43C2-8A38-57826EB56CB0}">
      <dgm:prSet phldrT="[Text]" custT="1"/>
      <dgm:spPr/>
      <dgm:t>
        <a:bodyPr/>
        <a:lstStyle/>
        <a:p>
          <a:r>
            <a:rPr lang="en-US" sz="1600" dirty="0" smtClean="0"/>
            <a:t>Expect similar trends</a:t>
          </a:r>
          <a:endParaRPr lang="en-US" sz="1600" dirty="0"/>
        </a:p>
      </dgm:t>
    </dgm:pt>
    <dgm:pt modelId="{38BEC75A-89D4-4AB4-8A27-BDB385157658}" type="parTrans" cxnId="{3F78E742-2798-45C5-9FB9-5D056014D9DC}">
      <dgm:prSet/>
      <dgm:spPr/>
      <dgm:t>
        <a:bodyPr/>
        <a:lstStyle/>
        <a:p>
          <a:endParaRPr lang="en-US"/>
        </a:p>
      </dgm:t>
    </dgm:pt>
    <dgm:pt modelId="{DFFDA02F-5AFB-477F-BE0D-741DF8F0208F}" type="sibTrans" cxnId="{3F78E742-2798-45C5-9FB9-5D056014D9DC}">
      <dgm:prSet/>
      <dgm:spPr/>
      <dgm:t>
        <a:bodyPr/>
        <a:lstStyle/>
        <a:p>
          <a:endParaRPr lang="en-US"/>
        </a:p>
      </dgm:t>
    </dgm:pt>
    <dgm:pt modelId="{0A8A26D1-FCFF-4BFD-B934-FF68AE5A76B6}" type="pres">
      <dgm:prSet presAssocID="{CB612AB0-7944-43F9-B48D-8291A33E046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5C5F237-3606-4301-96DD-105D3C5F4D2A}" type="pres">
      <dgm:prSet presAssocID="{CB612AB0-7944-43F9-B48D-8291A33E0465}" presName="dummy" presStyleCnt="0"/>
      <dgm:spPr/>
      <dgm:t>
        <a:bodyPr/>
        <a:lstStyle/>
        <a:p>
          <a:endParaRPr lang="en-US"/>
        </a:p>
      </dgm:t>
    </dgm:pt>
    <dgm:pt modelId="{8ED76D6C-E74F-4AC7-A5D9-602E7CE9FB0B}" type="pres">
      <dgm:prSet presAssocID="{CB612AB0-7944-43F9-B48D-8291A33E0465}" presName="linH" presStyleCnt="0"/>
      <dgm:spPr/>
      <dgm:t>
        <a:bodyPr/>
        <a:lstStyle/>
        <a:p>
          <a:endParaRPr lang="en-US"/>
        </a:p>
      </dgm:t>
    </dgm:pt>
    <dgm:pt modelId="{994CBDF7-5667-4C29-B12C-5B79F8301C71}" type="pres">
      <dgm:prSet presAssocID="{CB612AB0-7944-43F9-B48D-8291A33E0465}" presName="padding1" presStyleCnt="0"/>
      <dgm:spPr/>
      <dgm:t>
        <a:bodyPr/>
        <a:lstStyle/>
        <a:p>
          <a:endParaRPr lang="en-US"/>
        </a:p>
      </dgm:t>
    </dgm:pt>
    <dgm:pt modelId="{425D8BAE-C4DA-40F6-87A0-6383ADCA1336}" type="pres">
      <dgm:prSet presAssocID="{8F690731-3FD1-43E3-89AD-C152A3D10435}" presName="linV" presStyleCnt="0"/>
      <dgm:spPr/>
      <dgm:t>
        <a:bodyPr/>
        <a:lstStyle/>
        <a:p>
          <a:endParaRPr lang="en-US"/>
        </a:p>
      </dgm:t>
    </dgm:pt>
    <dgm:pt modelId="{329B68A1-E09B-451E-A721-D7995622D3B6}" type="pres">
      <dgm:prSet presAssocID="{8F690731-3FD1-43E3-89AD-C152A3D10435}" presName="spVertical1" presStyleCnt="0"/>
      <dgm:spPr/>
      <dgm:t>
        <a:bodyPr/>
        <a:lstStyle/>
        <a:p>
          <a:endParaRPr lang="en-US"/>
        </a:p>
      </dgm:t>
    </dgm:pt>
    <dgm:pt modelId="{98F7863D-9C46-45CA-AC11-2A9FB6B356D8}" type="pres">
      <dgm:prSet presAssocID="{8F690731-3FD1-43E3-89AD-C152A3D10435}" presName="parTx" presStyleLbl="revTx" presStyleIdx="0" presStyleCnt="12" custScaleX="90259" custLinFactNeighborX="-30922" custLinFactNeighborY="-8271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BE3065-1170-486A-8F93-6DC05F836835}" type="pres">
      <dgm:prSet presAssocID="{8F690731-3FD1-43E3-89AD-C152A3D10435}" presName="spVertical2" presStyleCnt="0"/>
      <dgm:spPr/>
      <dgm:t>
        <a:bodyPr/>
        <a:lstStyle/>
        <a:p>
          <a:endParaRPr lang="en-US"/>
        </a:p>
      </dgm:t>
    </dgm:pt>
    <dgm:pt modelId="{42DB287A-29EC-451F-8E4F-E8CA52BD83BF}" type="pres">
      <dgm:prSet presAssocID="{8F690731-3FD1-43E3-89AD-C152A3D10435}" presName="spVertical3" presStyleCnt="0"/>
      <dgm:spPr/>
      <dgm:t>
        <a:bodyPr/>
        <a:lstStyle/>
        <a:p>
          <a:endParaRPr lang="en-US"/>
        </a:p>
      </dgm:t>
    </dgm:pt>
    <dgm:pt modelId="{8EAF317B-CC24-4598-8B5D-2771C340AC73}" type="pres">
      <dgm:prSet presAssocID="{8F690731-3FD1-43E3-89AD-C152A3D10435}" presName="desTx" presStyleLbl="revTx" presStyleIdx="1" presStyleCnt="12" custScaleX="168139" custScaleY="95661" custLinFactY="-3291" custLinFactNeighborX="-36166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A2DFE7-8711-42C7-B5C9-0ECD1B0907DD}" type="pres">
      <dgm:prSet presAssocID="{D639EBAD-DB8B-4079-BBAF-AFAE1FE2EB72}" presName="space" presStyleCnt="0"/>
      <dgm:spPr/>
      <dgm:t>
        <a:bodyPr/>
        <a:lstStyle/>
        <a:p>
          <a:endParaRPr lang="en-US"/>
        </a:p>
      </dgm:t>
    </dgm:pt>
    <dgm:pt modelId="{74C462CC-F981-4195-8C9C-B47395DA425E}" type="pres">
      <dgm:prSet presAssocID="{F45AB721-B1CD-4955-8D06-51FDE223C5BE}" presName="linV" presStyleCnt="0"/>
      <dgm:spPr/>
      <dgm:t>
        <a:bodyPr/>
        <a:lstStyle/>
        <a:p>
          <a:endParaRPr lang="en-US"/>
        </a:p>
      </dgm:t>
    </dgm:pt>
    <dgm:pt modelId="{3A46F8F4-29F6-49F8-86CF-FDA8632CC037}" type="pres">
      <dgm:prSet presAssocID="{F45AB721-B1CD-4955-8D06-51FDE223C5BE}" presName="spVertical1" presStyleCnt="0"/>
      <dgm:spPr/>
      <dgm:t>
        <a:bodyPr/>
        <a:lstStyle/>
        <a:p>
          <a:endParaRPr lang="en-US"/>
        </a:p>
      </dgm:t>
    </dgm:pt>
    <dgm:pt modelId="{EA95AF07-6C53-4119-A543-DC4B857E6A0D}" type="pres">
      <dgm:prSet presAssocID="{F45AB721-B1CD-4955-8D06-51FDE223C5BE}" presName="parTx" presStyleLbl="revTx" presStyleIdx="2" presStyleCnt="12" custScaleX="92034" custLinFactY="-3279" custLinFactNeighborX="6396" custLinFactNeighborY="-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FC5A06-9AA5-4705-ADC7-40448C7EC4F5}" type="pres">
      <dgm:prSet presAssocID="{F45AB721-B1CD-4955-8D06-51FDE223C5BE}" presName="spVertical2" presStyleCnt="0"/>
      <dgm:spPr/>
      <dgm:t>
        <a:bodyPr/>
        <a:lstStyle/>
        <a:p>
          <a:endParaRPr lang="en-US"/>
        </a:p>
      </dgm:t>
    </dgm:pt>
    <dgm:pt modelId="{83A5D0D7-3D5D-486A-BE50-93970C4F7A6A}" type="pres">
      <dgm:prSet presAssocID="{F45AB721-B1CD-4955-8D06-51FDE223C5BE}" presName="spVertical3" presStyleCnt="0"/>
      <dgm:spPr/>
      <dgm:t>
        <a:bodyPr/>
        <a:lstStyle/>
        <a:p>
          <a:endParaRPr lang="en-US"/>
        </a:p>
      </dgm:t>
    </dgm:pt>
    <dgm:pt modelId="{13DBB1EB-8C52-48DE-A4C9-7C7CB8DC805B}" type="pres">
      <dgm:prSet presAssocID="{F45AB721-B1CD-4955-8D06-51FDE223C5BE}" presName="desTx" presStyleLbl="revTx" presStyleIdx="3" presStyleCnt="12" custScaleX="159809" custLinFactY="-9423" custLinFactNeighborX="11241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71E051-4A42-45AB-874F-44C2343329E8}" type="pres">
      <dgm:prSet presAssocID="{6829BF83-51A8-49CB-B733-0FCE0DEDC28E}" presName="space" presStyleCnt="0"/>
      <dgm:spPr/>
      <dgm:t>
        <a:bodyPr/>
        <a:lstStyle/>
        <a:p>
          <a:endParaRPr lang="en-US"/>
        </a:p>
      </dgm:t>
    </dgm:pt>
    <dgm:pt modelId="{634DC2CB-582B-4076-8A3E-89EF78E270BC}" type="pres">
      <dgm:prSet presAssocID="{966DAA1B-2AAE-454B-86EF-DED37EEF8F34}" presName="linV" presStyleCnt="0"/>
      <dgm:spPr/>
      <dgm:t>
        <a:bodyPr/>
        <a:lstStyle/>
        <a:p>
          <a:endParaRPr lang="en-US"/>
        </a:p>
      </dgm:t>
    </dgm:pt>
    <dgm:pt modelId="{457BC2A3-D6A0-463A-BC93-272E7CD34ABA}" type="pres">
      <dgm:prSet presAssocID="{966DAA1B-2AAE-454B-86EF-DED37EEF8F34}" presName="spVertical1" presStyleCnt="0"/>
      <dgm:spPr/>
      <dgm:t>
        <a:bodyPr/>
        <a:lstStyle/>
        <a:p>
          <a:endParaRPr lang="en-US"/>
        </a:p>
      </dgm:t>
    </dgm:pt>
    <dgm:pt modelId="{787FD648-236A-415F-9886-76EFB51615F7}" type="pres">
      <dgm:prSet presAssocID="{966DAA1B-2AAE-454B-86EF-DED37EEF8F34}" presName="parTx" presStyleLbl="revTx" presStyleIdx="4" presStyleCnt="12" custLinFactNeighborX="15277" custLinFactNeighborY="-8028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768D9E-C467-4EF2-A3E0-CC1078D9AAF3}" type="pres">
      <dgm:prSet presAssocID="{966DAA1B-2AAE-454B-86EF-DED37EEF8F34}" presName="spVertical2" presStyleCnt="0"/>
      <dgm:spPr/>
      <dgm:t>
        <a:bodyPr/>
        <a:lstStyle/>
        <a:p>
          <a:endParaRPr lang="en-US"/>
        </a:p>
      </dgm:t>
    </dgm:pt>
    <dgm:pt modelId="{484BF573-D061-42F2-86C0-90D666461088}" type="pres">
      <dgm:prSet presAssocID="{966DAA1B-2AAE-454B-86EF-DED37EEF8F34}" presName="spVertical3" presStyleCnt="0"/>
      <dgm:spPr/>
      <dgm:t>
        <a:bodyPr/>
        <a:lstStyle/>
        <a:p>
          <a:endParaRPr lang="en-US"/>
        </a:p>
      </dgm:t>
    </dgm:pt>
    <dgm:pt modelId="{A26134F4-D33B-4D22-9EA3-88AD31F21278}" type="pres">
      <dgm:prSet presAssocID="{966DAA1B-2AAE-454B-86EF-DED37EEF8F34}" presName="desTx" presStyleLbl="revTx" presStyleIdx="5" presStyleCnt="12" custScaleX="163194" custScaleY="97866" custLinFactY="-8833" custLinFactNeighborX="2149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DFD9EB-8A92-4302-966D-F6C61CBBD8F3}" type="pres">
      <dgm:prSet presAssocID="{1FE3AC41-9525-4CF0-B5A1-83B09652C05D}" presName="space" presStyleCnt="0"/>
      <dgm:spPr/>
      <dgm:t>
        <a:bodyPr/>
        <a:lstStyle/>
        <a:p>
          <a:endParaRPr lang="en-US"/>
        </a:p>
      </dgm:t>
    </dgm:pt>
    <dgm:pt modelId="{BA94FD9B-FDB0-43C7-A4BE-F1FDC3B90982}" type="pres">
      <dgm:prSet presAssocID="{5CAEECDC-8C1A-4948-AB7D-62F1F09F95F4}" presName="linV" presStyleCnt="0"/>
      <dgm:spPr/>
      <dgm:t>
        <a:bodyPr/>
        <a:lstStyle/>
        <a:p>
          <a:endParaRPr lang="en-US"/>
        </a:p>
      </dgm:t>
    </dgm:pt>
    <dgm:pt modelId="{A93D27DF-9FBB-48D7-B7AF-C27CAEB5CA2E}" type="pres">
      <dgm:prSet presAssocID="{5CAEECDC-8C1A-4948-AB7D-62F1F09F95F4}" presName="spVertical1" presStyleCnt="0"/>
      <dgm:spPr/>
      <dgm:t>
        <a:bodyPr/>
        <a:lstStyle/>
        <a:p>
          <a:endParaRPr lang="en-US"/>
        </a:p>
      </dgm:t>
    </dgm:pt>
    <dgm:pt modelId="{E19BEE91-1E2A-4D8A-8208-12A4A1B8C58D}" type="pres">
      <dgm:prSet presAssocID="{5CAEECDC-8C1A-4948-AB7D-62F1F09F95F4}" presName="parTx" presStyleLbl="revTx" presStyleIdx="6" presStyleCnt="12" custLinFactNeighborX="12775" custLinFactNeighborY="-8239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61C9E9-97A3-4BEF-BBBD-EF341FF7BA17}" type="pres">
      <dgm:prSet presAssocID="{5CAEECDC-8C1A-4948-AB7D-62F1F09F95F4}" presName="spVertical2" presStyleCnt="0"/>
      <dgm:spPr/>
      <dgm:t>
        <a:bodyPr/>
        <a:lstStyle/>
        <a:p>
          <a:endParaRPr lang="en-US"/>
        </a:p>
      </dgm:t>
    </dgm:pt>
    <dgm:pt modelId="{CE1F1D54-B39B-49C5-B120-F02F4EA7D24A}" type="pres">
      <dgm:prSet presAssocID="{5CAEECDC-8C1A-4948-AB7D-62F1F09F95F4}" presName="spVertical3" presStyleCnt="0"/>
      <dgm:spPr/>
      <dgm:t>
        <a:bodyPr/>
        <a:lstStyle/>
        <a:p>
          <a:endParaRPr lang="en-US"/>
        </a:p>
      </dgm:t>
    </dgm:pt>
    <dgm:pt modelId="{D1C95AC5-2135-4B8B-A782-2440D1BC5AE4}" type="pres">
      <dgm:prSet presAssocID="{5CAEECDC-8C1A-4948-AB7D-62F1F09F95F4}" presName="desTx" presStyleLbl="revTx" presStyleIdx="7" presStyleCnt="12" custScaleX="169101" custScaleY="97881" custLinFactY="-7307" custLinFactNeighborX="3471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16023F-4694-4473-BD9E-DCEDFE221158}" type="pres">
      <dgm:prSet presAssocID="{A533AA94-085E-47E0-B985-19208DD9C7F7}" presName="space" presStyleCnt="0"/>
      <dgm:spPr/>
      <dgm:t>
        <a:bodyPr/>
        <a:lstStyle/>
        <a:p>
          <a:endParaRPr lang="en-US"/>
        </a:p>
      </dgm:t>
    </dgm:pt>
    <dgm:pt modelId="{C03D30D2-8E5A-4427-870D-AE6AACACC7D8}" type="pres">
      <dgm:prSet presAssocID="{5218D4DF-AE75-4D51-9EA3-30FBD3BBDDC9}" presName="linV" presStyleCnt="0"/>
      <dgm:spPr/>
      <dgm:t>
        <a:bodyPr/>
        <a:lstStyle/>
        <a:p>
          <a:endParaRPr lang="en-US"/>
        </a:p>
      </dgm:t>
    </dgm:pt>
    <dgm:pt modelId="{9E106C06-A19D-4E06-BB31-E981205D970F}" type="pres">
      <dgm:prSet presAssocID="{5218D4DF-AE75-4D51-9EA3-30FBD3BBDDC9}" presName="spVertical1" presStyleCnt="0"/>
      <dgm:spPr/>
      <dgm:t>
        <a:bodyPr/>
        <a:lstStyle/>
        <a:p>
          <a:endParaRPr lang="en-US"/>
        </a:p>
      </dgm:t>
    </dgm:pt>
    <dgm:pt modelId="{4B8B73C3-F3AA-430B-9034-03F11C1A7291}" type="pres">
      <dgm:prSet presAssocID="{5218D4DF-AE75-4D51-9EA3-30FBD3BBDDC9}" presName="parTx" presStyleLbl="revTx" presStyleIdx="8" presStyleCnt="12" custLinFactNeighborX="24795" custLinFactNeighborY="-7282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6457FC-558D-4F65-97CD-9A03F05411B6}" type="pres">
      <dgm:prSet presAssocID="{5218D4DF-AE75-4D51-9EA3-30FBD3BBDDC9}" presName="spVertical2" presStyleCnt="0"/>
      <dgm:spPr/>
      <dgm:t>
        <a:bodyPr/>
        <a:lstStyle/>
        <a:p>
          <a:endParaRPr lang="en-US"/>
        </a:p>
      </dgm:t>
    </dgm:pt>
    <dgm:pt modelId="{EFF4127B-C426-40D6-B7BA-7A46B447AF5F}" type="pres">
      <dgm:prSet presAssocID="{5218D4DF-AE75-4D51-9EA3-30FBD3BBDDC9}" presName="spVertical3" presStyleCnt="0"/>
      <dgm:spPr/>
      <dgm:t>
        <a:bodyPr/>
        <a:lstStyle/>
        <a:p>
          <a:endParaRPr lang="en-US"/>
        </a:p>
      </dgm:t>
    </dgm:pt>
    <dgm:pt modelId="{4C06575C-1FB0-43A2-BAD6-1FF077FDE47A}" type="pres">
      <dgm:prSet presAssocID="{5218D4DF-AE75-4D51-9EA3-30FBD3BBDDC9}" presName="desTx" presStyleLbl="revTx" presStyleIdx="9" presStyleCnt="12" custScaleX="157450" custLinFactY="-9834" custLinFactNeighborX="3300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471761-5276-4F6B-9683-B381A9FE1CAC}" type="pres">
      <dgm:prSet presAssocID="{73B6ED45-AED0-41B3-83C2-3893E22F8424}" presName="space" presStyleCnt="0"/>
      <dgm:spPr/>
    </dgm:pt>
    <dgm:pt modelId="{0767E544-06FB-4CD4-995E-8655612CDE21}" type="pres">
      <dgm:prSet presAssocID="{08B9DD34-0D4C-476F-B812-3BB14B38981A}" presName="linV" presStyleCnt="0"/>
      <dgm:spPr/>
    </dgm:pt>
    <dgm:pt modelId="{B4347D2C-B493-40E0-A612-A55AA633B25D}" type="pres">
      <dgm:prSet presAssocID="{08B9DD34-0D4C-476F-B812-3BB14B38981A}" presName="spVertical1" presStyleCnt="0"/>
      <dgm:spPr/>
    </dgm:pt>
    <dgm:pt modelId="{9F5EDFAD-328A-4272-B675-C0D146AAEFEE}" type="pres">
      <dgm:prSet presAssocID="{08B9DD34-0D4C-476F-B812-3BB14B38981A}" presName="parTx" presStyleLbl="revTx" presStyleIdx="10" presStyleCnt="12" custLinFactNeighborX="25083" custLinFactNeighborY="-7235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C37B75-0320-487F-AF3E-066B2C058F89}" type="pres">
      <dgm:prSet presAssocID="{08B9DD34-0D4C-476F-B812-3BB14B38981A}" presName="spVertical2" presStyleCnt="0"/>
      <dgm:spPr/>
    </dgm:pt>
    <dgm:pt modelId="{FC9A325E-D022-44AB-AD1E-37E4DE8E6AFF}" type="pres">
      <dgm:prSet presAssocID="{08B9DD34-0D4C-476F-B812-3BB14B38981A}" presName="spVertical3" presStyleCnt="0"/>
      <dgm:spPr/>
    </dgm:pt>
    <dgm:pt modelId="{D2E9C4D4-2172-4590-B335-73A59754741D}" type="pres">
      <dgm:prSet presAssocID="{08B9DD34-0D4C-476F-B812-3BB14B38981A}" presName="desTx" presStyleLbl="revTx" presStyleIdx="11" presStyleCnt="12" custScaleX="140338" custLinFactY="-5306" custLinFactNeighborX="2459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D16949-A5F0-4938-ABFA-218733277CB1}" type="pres">
      <dgm:prSet presAssocID="{CB612AB0-7944-43F9-B48D-8291A33E0465}" presName="padding2" presStyleCnt="0"/>
      <dgm:spPr/>
      <dgm:t>
        <a:bodyPr/>
        <a:lstStyle/>
        <a:p>
          <a:endParaRPr lang="en-US"/>
        </a:p>
      </dgm:t>
    </dgm:pt>
    <dgm:pt modelId="{C541E290-EB66-42FD-842A-AB8663467938}" type="pres">
      <dgm:prSet presAssocID="{CB612AB0-7944-43F9-B48D-8291A33E0465}" presName="negArrow" presStyleCnt="0"/>
      <dgm:spPr/>
      <dgm:t>
        <a:bodyPr/>
        <a:lstStyle/>
        <a:p>
          <a:endParaRPr lang="en-US"/>
        </a:p>
      </dgm:t>
    </dgm:pt>
    <dgm:pt modelId="{EC139CFF-D45F-4956-B729-99AA6F560D9C}" type="pres">
      <dgm:prSet presAssocID="{CB612AB0-7944-43F9-B48D-8291A33E0465}" presName="backgroundArrow" presStyleLbl="node1" presStyleIdx="0" presStyleCnt="1" custScaleX="44786" custScaleY="181897" custLinFactNeighborX="196"/>
      <dgm:spPr/>
      <dgm:t>
        <a:bodyPr/>
        <a:lstStyle/>
        <a:p>
          <a:endParaRPr lang="en-US"/>
        </a:p>
      </dgm:t>
    </dgm:pt>
  </dgm:ptLst>
  <dgm:cxnLst>
    <dgm:cxn modelId="{9C9D0BF0-BE37-40F5-8E7D-5A86AA8EA55F}" type="presOf" srcId="{5CAEECDC-8C1A-4948-AB7D-62F1F09F95F4}" destId="{E19BEE91-1E2A-4D8A-8208-12A4A1B8C58D}" srcOrd="0" destOrd="0" presId="urn:microsoft.com/office/officeart/2005/8/layout/hProcess3"/>
    <dgm:cxn modelId="{81C8EDC3-4FB2-4547-BBF0-E71C9EDF42FB}" srcId="{F45AB721-B1CD-4955-8D06-51FDE223C5BE}" destId="{F32594F8-11D2-4405-82FF-78932C9D905E}" srcOrd="1" destOrd="0" parTransId="{95DDA93D-7639-424E-93AD-0964678FA8E0}" sibTransId="{A59D5E20-593C-4E16-9735-4B5B2C724C2E}"/>
    <dgm:cxn modelId="{D646805C-860B-48FF-BD17-ADA5D2969955}" srcId="{5218D4DF-AE75-4D51-9EA3-30FBD3BBDDC9}" destId="{6AAA73A8-CC5B-4E02-99C2-0F61A996D15D}" srcOrd="1" destOrd="0" parTransId="{62D99740-8FC5-430E-9AF3-1515CF4F3A31}" sibTransId="{CAC84DFF-7A22-4EA0-BAA4-12590C7C52DA}"/>
    <dgm:cxn modelId="{0C2EE2E5-718A-4941-A77A-B90FC8D30E04}" srcId="{966DAA1B-2AAE-454B-86EF-DED37EEF8F34}" destId="{20D1DDAC-BEF2-45F2-A735-2536C8DD404C}" srcOrd="0" destOrd="0" parTransId="{84F33586-B638-40FB-8D0A-AB4A3B966EF7}" sibTransId="{7404EA8F-6C9F-43A8-BC5C-D97AD5AD2516}"/>
    <dgm:cxn modelId="{FD8DAACE-0362-413B-8E56-1BD8AE4BE7B1}" type="presOf" srcId="{CB612AB0-7944-43F9-B48D-8291A33E0465}" destId="{0A8A26D1-FCFF-4BFD-B934-FF68AE5A76B6}" srcOrd="0" destOrd="0" presId="urn:microsoft.com/office/officeart/2005/8/layout/hProcess3"/>
    <dgm:cxn modelId="{31957261-4606-44A3-A761-89D40B6BA008}" type="presOf" srcId="{2940E946-9DDF-43C2-8A38-57826EB56CB0}" destId="{D2E9C4D4-2172-4590-B335-73A59754741D}" srcOrd="0" destOrd="0" presId="urn:microsoft.com/office/officeart/2005/8/layout/hProcess3"/>
    <dgm:cxn modelId="{34011DD7-72CE-490B-A66B-FCAC3BDC691C}" srcId="{CB612AB0-7944-43F9-B48D-8291A33E0465}" destId="{5218D4DF-AE75-4D51-9EA3-30FBD3BBDDC9}" srcOrd="4" destOrd="0" parTransId="{2DE9FC75-4BD4-4B7C-9C95-7709A41C5B54}" sibTransId="{73B6ED45-AED0-41B3-83C2-3893E22F8424}"/>
    <dgm:cxn modelId="{F1AE58DC-909D-4154-B1B5-FD6C45CA098B}" type="presOf" srcId="{E77FE347-F96B-422C-9EB1-C838BEBA85FE}" destId="{4C06575C-1FB0-43A2-BAD6-1FF077FDE47A}" srcOrd="0" destOrd="0" presId="urn:microsoft.com/office/officeart/2005/8/layout/hProcess3"/>
    <dgm:cxn modelId="{F8E5AAF4-DB04-4258-875C-F49F2D0628E0}" type="presOf" srcId="{5218D4DF-AE75-4D51-9EA3-30FBD3BBDDC9}" destId="{4B8B73C3-F3AA-430B-9034-03F11C1A7291}" srcOrd="0" destOrd="0" presId="urn:microsoft.com/office/officeart/2005/8/layout/hProcess3"/>
    <dgm:cxn modelId="{CC391677-F6E8-463A-86CB-715101012FC5}" srcId="{5CAEECDC-8C1A-4948-AB7D-62F1F09F95F4}" destId="{293CE8B4-733C-40D6-8754-32D74D4DBF6C}" srcOrd="1" destOrd="0" parTransId="{C0D002B6-9A9A-48EF-93E4-9FA3DF9CF3DD}" sibTransId="{62CDD037-853A-4C0E-859C-6852F1A0D6F4}"/>
    <dgm:cxn modelId="{A961E12A-19D6-4E4A-8EDA-36E3A4C30D68}" srcId="{8F690731-3FD1-43E3-89AD-C152A3D10435}" destId="{BE9C1B2C-4B1F-485B-978C-FAB206698DBE}" srcOrd="1" destOrd="0" parTransId="{26224697-7627-4244-A0D1-BFFA992D8177}" sibTransId="{1A660909-0BB7-47E3-BA7A-7C7562C1B955}"/>
    <dgm:cxn modelId="{2C52F1C2-7737-413C-B7BC-D1DB1148F356}" type="presOf" srcId="{F45AB721-B1CD-4955-8D06-51FDE223C5BE}" destId="{EA95AF07-6C53-4119-A543-DC4B857E6A0D}" srcOrd="0" destOrd="0" presId="urn:microsoft.com/office/officeart/2005/8/layout/hProcess3"/>
    <dgm:cxn modelId="{634CAAD5-3090-4C48-BB6A-B05046C74E2C}" srcId="{5CAEECDC-8C1A-4948-AB7D-62F1F09F95F4}" destId="{DF04D810-CF97-4DEA-BCC9-1EAB0A98D1A1}" srcOrd="0" destOrd="0" parTransId="{6A57EAB6-1989-4E05-B257-87C00F3DE8FA}" sibTransId="{00A22490-69D0-491F-8F8D-A52DAF6E086F}"/>
    <dgm:cxn modelId="{3F78E742-2798-45C5-9FB9-5D056014D9DC}" srcId="{08B9DD34-0D4C-476F-B812-3BB14B38981A}" destId="{2940E946-9DDF-43C2-8A38-57826EB56CB0}" srcOrd="0" destOrd="0" parTransId="{38BEC75A-89D4-4AB4-8A27-BDB385157658}" sibTransId="{DFFDA02F-5AFB-477F-BE0D-741DF8F0208F}"/>
    <dgm:cxn modelId="{E5ED8502-0D3C-4B9E-9F23-B6D2D5B8A46D}" srcId="{5218D4DF-AE75-4D51-9EA3-30FBD3BBDDC9}" destId="{E77FE347-F96B-422C-9EB1-C838BEBA85FE}" srcOrd="0" destOrd="0" parTransId="{EB06374C-EAE2-4FBD-BAFE-64E57109E53C}" sibTransId="{B90F8785-FC26-46C4-98EC-C568DE3D7878}"/>
    <dgm:cxn modelId="{BBF6C9EE-45AE-4DB5-93B0-33AC34D0288B}" srcId="{CB612AB0-7944-43F9-B48D-8291A33E0465}" destId="{5CAEECDC-8C1A-4948-AB7D-62F1F09F95F4}" srcOrd="3" destOrd="0" parTransId="{002F0450-B397-4D32-9D1A-5DAFC02184DD}" sibTransId="{A533AA94-085E-47E0-B985-19208DD9C7F7}"/>
    <dgm:cxn modelId="{1DB7A3BB-E38D-463C-8C4C-A765B5D6A5E2}" type="presOf" srcId="{3B1873BF-46BA-4C45-92B8-CE2F34EF728B}" destId="{8EAF317B-CC24-4598-8B5D-2771C340AC73}" srcOrd="0" destOrd="0" presId="urn:microsoft.com/office/officeart/2005/8/layout/hProcess3"/>
    <dgm:cxn modelId="{5C06EB41-586E-4A0E-BFBD-FBC54757142A}" type="presOf" srcId="{20D1DDAC-BEF2-45F2-A735-2536C8DD404C}" destId="{A26134F4-D33B-4D22-9EA3-88AD31F21278}" srcOrd="0" destOrd="0" presId="urn:microsoft.com/office/officeart/2005/8/layout/hProcess3"/>
    <dgm:cxn modelId="{4BA927F9-BA20-4A2C-9CD1-2B6D2087FBB5}" type="presOf" srcId="{966DAA1B-2AAE-454B-86EF-DED37EEF8F34}" destId="{787FD648-236A-415F-9886-76EFB51615F7}" srcOrd="0" destOrd="0" presId="urn:microsoft.com/office/officeart/2005/8/layout/hProcess3"/>
    <dgm:cxn modelId="{CB829C4E-C2BD-4CF5-87D3-2FAF0E497BBA}" type="presOf" srcId="{293CE8B4-733C-40D6-8754-32D74D4DBF6C}" destId="{D1C95AC5-2135-4B8B-A782-2440D1BC5AE4}" srcOrd="0" destOrd="1" presId="urn:microsoft.com/office/officeart/2005/8/layout/hProcess3"/>
    <dgm:cxn modelId="{B8C486E3-8964-4DDB-830D-973F1A3AA3FA}" type="presOf" srcId="{7D74CE96-123F-4314-9F4A-C0394094A27F}" destId="{13DBB1EB-8C52-48DE-A4C9-7C7CB8DC805B}" srcOrd="0" destOrd="0" presId="urn:microsoft.com/office/officeart/2005/8/layout/hProcess3"/>
    <dgm:cxn modelId="{EA4FF7E1-E9E1-4272-AB38-E5E53C5A3B3D}" srcId="{CB612AB0-7944-43F9-B48D-8291A33E0465}" destId="{F45AB721-B1CD-4955-8D06-51FDE223C5BE}" srcOrd="1" destOrd="0" parTransId="{4E1DC8A7-586A-467A-A1DA-ACB02C902BF4}" sibTransId="{6829BF83-51A8-49CB-B733-0FCE0DEDC28E}"/>
    <dgm:cxn modelId="{8DDB6C61-A8CF-443C-ADD8-630EDFC87A8F}" srcId="{966DAA1B-2AAE-454B-86EF-DED37EEF8F34}" destId="{A73D351E-FA66-47D7-AE69-1312F095BDAA}" srcOrd="1" destOrd="0" parTransId="{5BB43BD2-861B-4470-8F60-B9089D0BC801}" sibTransId="{C786D121-B606-4F2A-A07E-9D0411FA033D}"/>
    <dgm:cxn modelId="{AFDFAE0B-2855-4D57-AF1E-AB608400988D}" srcId="{F45AB721-B1CD-4955-8D06-51FDE223C5BE}" destId="{7D74CE96-123F-4314-9F4A-C0394094A27F}" srcOrd="0" destOrd="0" parTransId="{BD421809-42FD-49C1-83A4-48FB72F0013A}" sibTransId="{656115A1-0BC1-4578-8239-E37CC5A38380}"/>
    <dgm:cxn modelId="{C6207485-42F1-4D25-BD8C-E27612275215}" srcId="{CB612AB0-7944-43F9-B48D-8291A33E0465}" destId="{966DAA1B-2AAE-454B-86EF-DED37EEF8F34}" srcOrd="2" destOrd="0" parTransId="{8BAB38B8-39FA-43AC-88B7-0E6184209695}" sibTransId="{1FE3AC41-9525-4CF0-B5A1-83B09652C05D}"/>
    <dgm:cxn modelId="{793E06A2-EE03-40F7-BF64-C7D10F8C101A}" type="presOf" srcId="{F32594F8-11D2-4405-82FF-78932C9D905E}" destId="{13DBB1EB-8C52-48DE-A4C9-7C7CB8DC805B}" srcOrd="0" destOrd="1" presId="urn:microsoft.com/office/officeart/2005/8/layout/hProcess3"/>
    <dgm:cxn modelId="{28707354-871F-4656-8D55-08F35F0D1650}" type="presOf" srcId="{8F690731-3FD1-43E3-89AD-C152A3D10435}" destId="{98F7863D-9C46-45CA-AC11-2A9FB6B356D8}" srcOrd="0" destOrd="0" presId="urn:microsoft.com/office/officeart/2005/8/layout/hProcess3"/>
    <dgm:cxn modelId="{97F25840-AF7B-4D92-8313-CD9D6088DE1D}" type="presOf" srcId="{BE9C1B2C-4B1F-485B-978C-FAB206698DBE}" destId="{8EAF317B-CC24-4598-8B5D-2771C340AC73}" srcOrd="0" destOrd="1" presId="urn:microsoft.com/office/officeart/2005/8/layout/hProcess3"/>
    <dgm:cxn modelId="{E0B54335-AC6C-4798-AD88-431D53E10AFF}" type="presOf" srcId="{A73D351E-FA66-47D7-AE69-1312F095BDAA}" destId="{A26134F4-D33B-4D22-9EA3-88AD31F21278}" srcOrd="0" destOrd="1" presId="urn:microsoft.com/office/officeart/2005/8/layout/hProcess3"/>
    <dgm:cxn modelId="{45A9128D-76A4-45B1-877E-60A9F5BF9286}" srcId="{8F690731-3FD1-43E3-89AD-C152A3D10435}" destId="{3B1873BF-46BA-4C45-92B8-CE2F34EF728B}" srcOrd="0" destOrd="0" parTransId="{1489E32B-699C-4D70-884D-02802BBCDCE8}" sibTransId="{549718F7-1CA7-427C-B70A-B2FE899BFB8D}"/>
    <dgm:cxn modelId="{F90C03A3-A4D0-40D9-9B73-61637781B069}" srcId="{CB612AB0-7944-43F9-B48D-8291A33E0465}" destId="{08B9DD34-0D4C-476F-B812-3BB14B38981A}" srcOrd="5" destOrd="0" parTransId="{C060E66F-AB3F-49DB-8D82-C3E20E088F37}" sibTransId="{A6120BE7-4BB5-4B39-8DE6-D5BA5C8D1F13}"/>
    <dgm:cxn modelId="{65751C3A-CC37-4CD0-BE14-F7339CAF5DAB}" type="presOf" srcId="{08B9DD34-0D4C-476F-B812-3BB14B38981A}" destId="{9F5EDFAD-328A-4272-B675-C0D146AAEFEE}" srcOrd="0" destOrd="0" presId="urn:microsoft.com/office/officeart/2005/8/layout/hProcess3"/>
    <dgm:cxn modelId="{81224E54-C26F-4E52-BDB7-E0FE5874DAC5}" srcId="{CB612AB0-7944-43F9-B48D-8291A33E0465}" destId="{8F690731-3FD1-43E3-89AD-C152A3D10435}" srcOrd="0" destOrd="0" parTransId="{FF301E25-6989-4D88-84D1-8FE43987CE6C}" sibTransId="{D639EBAD-DB8B-4079-BBAF-AFAE1FE2EB72}"/>
    <dgm:cxn modelId="{D0C82ABD-BB33-4CAF-8A40-0A2D73C5BCE7}" type="presOf" srcId="{6AAA73A8-CC5B-4E02-99C2-0F61A996D15D}" destId="{4C06575C-1FB0-43A2-BAD6-1FF077FDE47A}" srcOrd="0" destOrd="1" presId="urn:microsoft.com/office/officeart/2005/8/layout/hProcess3"/>
    <dgm:cxn modelId="{C6A8DA90-8F83-4D6C-9D5A-85CF0B69B850}" type="presOf" srcId="{DF04D810-CF97-4DEA-BCC9-1EAB0A98D1A1}" destId="{D1C95AC5-2135-4B8B-A782-2440D1BC5AE4}" srcOrd="0" destOrd="0" presId="urn:microsoft.com/office/officeart/2005/8/layout/hProcess3"/>
    <dgm:cxn modelId="{62B21BAB-0451-4600-86ED-53C01694A052}" type="presParOf" srcId="{0A8A26D1-FCFF-4BFD-B934-FF68AE5A76B6}" destId="{25C5F237-3606-4301-96DD-105D3C5F4D2A}" srcOrd="0" destOrd="0" presId="urn:microsoft.com/office/officeart/2005/8/layout/hProcess3"/>
    <dgm:cxn modelId="{14279303-DA0E-4A85-978D-BAC873BD0223}" type="presParOf" srcId="{0A8A26D1-FCFF-4BFD-B934-FF68AE5A76B6}" destId="{8ED76D6C-E74F-4AC7-A5D9-602E7CE9FB0B}" srcOrd="1" destOrd="0" presId="urn:microsoft.com/office/officeart/2005/8/layout/hProcess3"/>
    <dgm:cxn modelId="{F00944E1-CEC1-4590-8162-EBC02B8CA384}" type="presParOf" srcId="{8ED76D6C-E74F-4AC7-A5D9-602E7CE9FB0B}" destId="{994CBDF7-5667-4C29-B12C-5B79F8301C71}" srcOrd="0" destOrd="0" presId="urn:microsoft.com/office/officeart/2005/8/layout/hProcess3"/>
    <dgm:cxn modelId="{9A044CA1-0DB3-40C6-89DE-242AB99F819B}" type="presParOf" srcId="{8ED76D6C-E74F-4AC7-A5D9-602E7CE9FB0B}" destId="{425D8BAE-C4DA-40F6-87A0-6383ADCA1336}" srcOrd="1" destOrd="0" presId="urn:microsoft.com/office/officeart/2005/8/layout/hProcess3"/>
    <dgm:cxn modelId="{3AF01B45-AFB0-4DA5-B26E-57E5CAD7649F}" type="presParOf" srcId="{425D8BAE-C4DA-40F6-87A0-6383ADCA1336}" destId="{329B68A1-E09B-451E-A721-D7995622D3B6}" srcOrd="0" destOrd="0" presId="urn:microsoft.com/office/officeart/2005/8/layout/hProcess3"/>
    <dgm:cxn modelId="{BBF67FA6-7482-4BAE-9B45-4F95FD455E00}" type="presParOf" srcId="{425D8BAE-C4DA-40F6-87A0-6383ADCA1336}" destId="{98F7863D-9C46-45CA-AC11-2A9FB6B356D8}" srcOrd="1" destOrd="0" presId="urn:microsoft.com/office/officeart/2005/8/layout/hProcess3"/>
    <dgm:cxn modelId="{4695458A-5AF3-4742-9781-09C34AD6CDDA}" type="presParOf" srcId="{425D8BAE-C4DA-40F6-87A0-6383ADCA1336}" destId="{BBBE3065-1170-486A-8F93-6DC05F836835}" srcOrd="2" destOrd="0" presId="urn:microsoft.com/office/officeart/2005/8/layout/hProcess3"/>
    <dgm:cxn modelId="{8CEB62C0-E3F0-43B6-A788-699A353EBAED}" type="presParOf" srcId="{425D8BAE-C4DA-40F6-87A0-6383ADCA1336}" destId="{42DB287A-29EC-451F-8E4F-E8CA52BD83BF}" srcOrd="3" destOrd="0" presId="urn:microsoft.com/office/officeart/2005/8/layout/hProcess3"/>
    <dgm:cxn modelId="{8A054454-EAF1-4059-AA0A-C8CD4B8D0CA5}" type="presParOf" srcId="{425D8BAE-C4DA-40F6-87A0-6383ADCA1336}" destId="{8EAF317B-CC24-4598-8B5D-2771C340AC73}" srcOrd="4" destOrd="0" presId="urn:microsoft.com/office/officeart/2005/8/layout/hProcess3"/>
    <dgm:cxn modelId="{4255D681-CC01-4153-BE56-A7BDEDF7BF40}" type="presParOf" srcId="{8ED76D6C-E74F-4AC7-A5D9-602E7CE9FB0B}" destId="{FAA2DFE7-8711-42C7-B5C9-0ECD1B0907DD}" srcOrd="2" destOrd="0" presId="urn:microsoft.com/office/officeart/2005/8/layout/hProcess3"/>
    <dgm:cxn modelId="{057D5599-FF1D-4BBA-BF14-591C336C9B88}" type="presParOf" srcId="{8ED76D6C-E74F-4AC7-A5D9-602E7CE9FB0B}" destId="{74C462CC-F981-4195-8C9C-B47395DA425E}" srcOrd="3" destOrd="0" presId="urn:microsoft.com/office/officeart/2005/8/layout/hProcess3"/>
    <dgm:cxn modelId="{E80FCC3D-02CA-4E41-92CD-38E3E13C957A}" type="presParOf" srcId="{74C462CC-F981-4195-8C9C-B47395DA425E}" destId="{3A46F8F4-29F6-49F8-86CF-FDA8632CC037}" srcOrd="0" destOrd="0" presId="urn:microsoft.com/office/officeart/2005/8/layout/hProcess3"/>
    <dgm:cxn modelId="{3AB92FE4-2E6A-4E23-A80B-B7EB6CAEC42F}" type="presParOf" srcId="{74C462CC-F981-4195-8C9C-B47395DA425E}" destId="{EA95AF07-6C53-4119-A543-DC4B857E6A0D}" srcOrd="1" destOrd="0" presId="urn:microsoft.com/office/officeart/2005/8/layout/hProcess3"/>
    <dgm:cxn modelId="{C18804E3-58FD-4089-B9DF-02C34B6BF20B}" type="presParOf" srcId="{74C462CC-F981-4195-8C9C-B47395DA425E}" destId="{C7FC5A06-9AA5-4705-ADC7-40448C7EC4F5}" srcOrd="2" destOrd="0" presId="urn:microsoft.com/office/officeart/2005/8/layout/hProcess3"/>
    <dgm:cxn modelId="{2D4D35F6-DB76-4F05-8E40-659F46715D81}" type="presParOf" srcId="{74C462CC-F981-4195-8C9C-B47395DA425E}" destId="{83A5D0D7-3D5D-486A-BE50-93970C4F7A6A}" srcOrd="3" destOrd="0" presId="urn:microsoft.com/office/officeart/2005/8/layout/hProcess3"/>
    <dgm:cxn modelId="{0B03373A-5D98-4711-B1BE-9CED1B530C5E}" type="presParOf" srcId="{74C462CC-F981-4195-8C9C-B47395DA425E}" destId="{13DBB1EB-8C52-48DE-A4C9-7C7CB8DC805B}" srcOrd="4" destOrd="0" presId="urn:microsoft.com/office/officeart/2005/8/layout/hProcess3"/>
    <dgm:cxn modelId="{A6923ACD-3787-4D05-B8B4-030A791F81FA}" type="presParOf" srcId="{8ED76D6C-E74F-4AC7-A5D9-602E7CE9FB0B}" destId="{DA71E051-4A42-45AB-874F-44C2343329E8}" srcOrd="4" destOrd="0" presId="urn:microsoft.com/office/officeart/2005/8/layout/hProcess3"/>
    <dgm:cxn modelId="{B58CE89E-AFE8-4C7B-982E-AA9F99778926}" type="presParOf" srcId="{8ED76D6C-E74F-4AC7-A5D9-602E7CE9FB0B}" destId="{634DC2CB-582B-4076-8A3E-89EF78E270BC}" srcOrd="5" destOrd="0" presId="urn:microsoft.com/office/officeart/2005/8/layout/hProcess3"/>
    <dgm:cxn modelId="{83EC3147-80F5-49F2-BAAD-F385C6AD5578}" type="presParOf" srcId="{634DC2CB-582B-4076-8A3E-89EF78E270BC}" destId="{457BC2A3-D6A0-463A-BC93-272E7CD34ABA}" srcOrd="0" destOrd="0" presId="urn:microsoft.com/office/officeart/2005/8/layout/hProcess3"/>
    <dgm:cxn modelId="{90288CDE-1B12-4CFB-8369-D1546023C874}" type="presParOf" srcId="{634DC2CB-582B-4076-8A3E-89EF78E270BC}" destId="{787FD648-236A-415F-9886-76EFB51615F7}" srcOrd="1" destOrd="0" presId="urn:microsoft.com/office/officeart/2005/8/layout/hProcess3"/>
    <dgm:cxn modelId="{C084C772-A2D0-417D-8844-CB1C1896BE39}" type="presParOf" srcId="{634DC2CB-582B-4076-8A3E-89EF78E270BC}" destId="{AB768D9E-C467-4EF2-A3E0-CC1078D9AAF3}" srcOrd="2" destOrd="0" presId="urn:microsoft.com/office/officeart/2005/8/layout/hProcess3"/>
    <dgm:cxn modelId="{E528B550-7AAC-4196-8898-DD73262ECEE0}" type="presParOf" srcId="{634DC2CB-582B-4076-8A3E-89EF78E270BC}" destId="{484BF573-D061-42F2-86C0-90D666461088}" srcOrd="3" destOrd="0" presId="urn:microsoft.com/office/officeart/2005/8/layout/hProcess3"/>
    <dgm:cxn modelId="{C2CE318B-A834-4E53-99CA-CDB7121333C2}" type="presParOf" srcId="{634DC2CB-582B-4076-8A3E-89EF78E270BC}" destId="{A26134F4-D33B-4D22-9EA3-88AD31F21278}" srcOrd="4" destOrd="0" presId="urn:microsoft.com/office/officeart/2005/8/layout/hProcess3"/>
    <dgm:cxn modelId="{408F456E-C44E-4C09-81A9-356E65924E5F}" type="presParOf" srcId="{8ED76D6C-E74F-4AC7-A5D9-602E7CE9FB0B}" destId="{0FDFD9EB-8A92-4302-966D-F6C61CBBD8F3}" srcOrd="6" destOrd="0" presId="urn:microsoft.com/office/officeart/2005/8/layout/hProcess3"/>
    <dgm:cxn modelId="{68867BD5-EEAB-48B7-AF20-CD3625304E27}" type="presParOf" srcId="{8ED76D6C-E74F-4AC7-A5D9-602E7CE9FB0B}" destId="{BA94FD9B-FDB0-43C7-A4BE-F1FDC3B90982}" srcOrd="7" destOrd="0" presId="urn:microsoft.com/office/officeart/2005/8/layout/hProcess3"/>
    <dgm:cxn modelId="{986FD8C0-2D89-4A30-9B1F-E1F43AD56F59}" type="presParOf" srcId="{BA94FD9B-FDB0-43C7-A4BE-F1FDC3B90982}" destId="{A93D27DF-9FBB-48D7-B7AF-C27CAEB5CA2E}" srcOrd="0" destOrd="0" presId="urn:microsoft.com/office/officeart/2005/8/layout/hProcess3"/>
    <dgm:cxn modelId="{87D7C43E-AA58-4263-AD00-38AB5E1D1A6B}" type="presParOf" srcId="{BA94FD9B-FDB0-43C7-A4BE-F1FDC3B90982}" destId="{E19BEE91-1E2A-4D8A-8208-12A4A1B8C58D}" srcOrd="1" destOrd="0" presId="urn:microsoft.com/office/officeart/2005/8/layout/hProcess3"/>
    <dgm:cxn modelId="{C6F98DFD-B592-4448-9010-1FCDB8B0DBE6}" type="presParOf" srcId="{BA94FD9B-FDB0-43C7-A4BE-F1FDC3B90982}" destId="{C861C9E9-97A3-4BEF-BBBD-EF341FF7BA17}" srcOrd="2" destOrd="0" presId="urn:microsoft.com/office/officeart/2005/8/layout/hProcess3"/>
    <dgm:cxn modelId="{748974E7-0739-4574-932E-645F817DD3D0}" type="presParOf" srcId="{BA94FD9B-FDB0-43C7-A4BE-F1FDC3B90982}" destId="{CE1F1D54-B39B-49C5-B120-F02F4EA7D24A}" srcOrd="3" destOrd="0" presId="urn:microsoft.com/office/officeart/2005/8/layout/hProcess3"/>
    <dgm:cxn modelId="{33C4411F-5C75-460C-B5FA-37A2BD8DBDA3}" type="presParOf" srcId="{BA94FD9B-FDB0-43C7-A4BE-F1FDC3B90982}" destId="{D1C95AC5-2135-4B8B-A782-2440D1BC5AE4}" srcOrd="4" destOrd="0" presId="urn:microsoft.com/office/officeart/2005/8/layout/hProcess3"/>
    <dgm:cxn modelId="{81454BFA-2585-4478-B93C-E4AF31EE70AC}" type="presParOf" srcId="{8ED76D6C-E74F-4AC7-A5D9-602E7CE9FB0B}" destId="{7616023F-4694-4473-BD9E-DCEDFE221158}" srcOrd="8" destOrd="0" presId="urn:microsoft.com/office/officeart/2005/8/layout/hProcess3"/>
    <dgm:cxn modelId="{A3D5A59E-BF60-4E67-9849-D775CB54391A}" type="presParOf" srcId="{8ED76D6C-E74F-4AC7-A5D9-602E7CE9FB0B}" destId="{C03D30D2-8E5A-4427-870D-AE6AACACC7D8}" srcOrd="9" destOrd="0" presId="urn:microsoft.com/office/officeart/2005/8/layout/hProcess3"/>
    <dgm:cxn modelId="{16A09ECB-D567-4197-81CF-A6BA7F99CAB0}" type="presParOf" srcId="{C03D30D2-8E5A-4427-870D-AE6AACACC7D8}" destId="{9E106C06-A19D-4E06-BB31-E981205D970F}" srcOrd="0" destOrd="0" presId="urn:microsoft.com/office/officeart/2005/8/layout/hProcess3"/>
    <dgm:cxn modelId="{10C26055-12B5-4DDC-A34E-68BBE9318325}" type="presParOf" srcId="{C03D30D2-8E5A-4427-870D-AE6AACACC7D8}" destId="{4B8B73C3-F3AA-430B-9034-03F11C1A7291}" srcOrd="1" destOrd="0" presId="urn:microsoft.com/office/officeart/2005/8/layout/hProcess3"/>
    <dgm:cxn modelId="{8603DF93-0C8B-4F0E-AC4E-5146F4F3C8D5}" type="presParOf" srcId="{C03D30D2-8E5A-4427-870D-AE6AACACC7D8}" destId="{206457FC-558D-4F65-97CD-9A03F05411B6}" srcOrd="2" destOrd="0" presId="urn:microsoft.com/office/officeart/2005/8/layout/hProcess3"/>
    <dgm:cxn modelId="{6C717F9D-9576-4169-8B30-ADDC22D0FF62}" type="presParOf" srcId="{C03D30D2-8E5A-4427-870D-AE6AACACC7D8}" destId="{EFF4127B-C426-40D6-B7BA-7A46B447AF5F}" srcOrd="3" destOrd="0" presId="urn:microsoft.com/office/officeart/2005/8/layout/hProcess3"/>
    <dgm:cxn modelId="{1647DC58-76AB-491D-B6DE-32DA661539FC}" type="presParOf" srcId="{C03D30D2-8E5A-4427-870D-AE6AACACC7D8}" destId="{4C06575C-1FB0-43A2-BAD6-1FF077FDE47A}" srcOrd="4" destOrd="0" presId="urn:microsoft.com/office/officeart/2005/8/layout/hProcess3"/>
    <dgm:cxn modelId="{E90F55A6-2767-4B5B-902B-175FF6C4D9DC}" type="presParOf" srcId="{8ED76D6C-E74F-4AC7-A5D9-602E7CE9FB0B}" destId="{86471761-5276-4F6B-9683-B381A9FE1CAC}" srcOrd="10" destOrd="0" presId="urn:microsoft.com/office/officeart/2005/8/layout/hProcess3"/>
    <dgm:cxn modelId="{EF3DEB47-40BC-452E-9ED5-83A1018172CE}" type="presParOf" srcId="{8ED76D6C-E74F-4AC7-A5D9-602E7CE9FB0B}" destId="{0767E544-06FB-4CD4-995E-8655612CDE21}" srcOrd="11" destOrd="0" presId="urn:microsoft.com/office/officeart/2005/8/layout/hProcess3"/>
    <dgm:cxn modelId="{7C87DDDC-453F-4A6E-9392-3FB62A0AEB49}" type="presParOf" srcId="{0767E544-06FB-4CD4-995E-8655612CDE21}" destId="{B4347D2C-B493-40E0-A612-A55AA633B25D}" srcOrd="0" destOrd="0" presId="urn:microsoft.com/office/officeart/2005/8/layout/hProcess3"/>
    <dgm:cxn modelId="{41BB9D55-473A-4788-8443-3E1E9F230869}" type="presParOf" srcId="{0767E544-06FB-4CD4-995E-8655612CDE21}" destId="{9F5EDFAD-328A-4272-B675-C0D146AAEFEE}" srcOrd="1" destOrd="0" presId="urn:microsoft.com/office/officeart/2005/8/layout/hProcess3"/>
    <dgm:cxn modelId="{9F0F0B73-A071-4A14-9774-248513F4FD0B}" type="presParOf" srcId="{0767E544-06FB-4CD4-995E-8655612CDE21}" destId="{EEC37B75-0320-487F-AF3E-066B2C058F89}" srcOrd="2" destOrd="0" presId="urn:microsoft.com/office/officeart/2005/8/layout/hProcess3"/>
    <dgm:cxn modelId="{E9FF8270-73BD-463B-846A-D575314FFF8F}" type="presParOf" srcId="{0767E544-06FB-4CD4-995E-8655612CDE21}" destId="{FC9A325E-D022-44AB-AD1E-37E4DE8E6AFF}" srcOrd="3" destOrd="0" presId="urn:microsoft.com/office/officeart/2005/8/layout/hProcess3"/>
    <dgm:cxn modelId="{6456574A-D48B-4AB6-8478-9040CF303694}" type="presParOf" srcId="{0767E544-06FB-4CD4-995E-8655612CDE21}" destId="{D2E9C4D4-2172-4590-B335-73A59754741D}" srcOrd="4" destOrd="0" presId="urn:microsoft.com/office/officeart/2005/8/layout/hProcess3"/>
    <dgm:cxn modelId="{1FEB93A1-CB31-4760-9B7D-0A1655B0F1C2}" type="presParOf" srcId="{8ED76D6C-E74F-4AC7-A5D9-602E7CE9FB0B}" destId="{6BD16949-A5F0-4938-ABFA-218733277CB1}" srcOrd="12" destOrd="0" presId="urn:microsoft.com/office/officeart/2005/8/layout/hProcess3"/>
    <dgm:cxn modelId="{F875FFCC-FB9B-4443-BCB3-8759DADB79AD}" type="presParOf" srcId="{8ED76D6C-E74F-4AC7-A5D9-602E7CE9FB0B}" destId="{C541E290-EB66-42FD-842A-AB8663467938}" srcOrd="13" destOrd="0" presId="urn:microsoft.com/office/officeart/2005/8/layout/hProcess3"/>
    <dgm:cxn modelId="{DDC7C9EF-56C2-4D60-8FAA-0C3C0E0580B3}" type="presParOf" srcId="{8ED76D6C-E74F-4AC7-A5D9-602E7CE9FB0B}" destId="{EC139CFF-D45F-4956-B729-99AA6F560D9C}" srcOrd="1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139CFF-D45F-4956-B729-99AA6F560D9C}">
      <dsp:nvSpPr>
        <dsp:cNvPr id="0" name=""/>
        <dsp:cNvSpPr/>
      </dsp:nvSpPr>
      <dsp:spPr>
        <a:xfrm>
          <a:off x="0" y="22429"/>
          <a:ext cx="9210835" cy="2488350"/>
        </a:xfrm>
        <a:prstGeom prst="right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E9C4D4-2172-4590-B335-73A59754741D}">
      <dsp:nvSpPr>
        <dsp:cNvPr id="0" name=""/>
        <dsp:cNvSpPr/>
      </dsp:nvSpPr>
      <dsp:spPr>
        <a:xfrm>
          <a:off x="7644670" y="751362"/>
          <a:ext cx="1028802" cy="1731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Expect similar trends</a:t>
          </a:r>
          <a:endParaRPr lang="en-US" sz="1600" kern="1200" dirty="0"/>
        </a:p>
      </dsp:txBody>
      <dsp:txXfrm>
        <a:off x="7644670" y="751362"/>
        <a:ext cx="1028802" cy="1731375"/>
      </dsp:txXfrm>
    </dsp:sp>
    <dsp:sp modelId="{9F5EDFAD-328A-4272-B675-C0D146AAEFEE}">
      <dsp:nvSpPr>
        <dsp:cNvPr id="0" name=""/>
        <dsp:cNvSpPr/>
      </dsp:nvSpPr>
      <dsp:spPr>
        <a:xfrm>
          <a:off x="7796111" y="116978"/>
          <a:ext cx="733088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2018</a:t>
          </a:r>
          <a:endParaRPr lang="en-US" sz="1600" b="1" kern="1200" dirty="0"/>
        </a:p>
      </dsp:txBody>
      <dsp:txXfrm>
        <a:off x="7796111" y="116978"/>
        <a:ext cx="733088" cy="684000"/>
      </dsp:txXfrm>
    </dsp:sp>
    <dsp:sp modelId="{4C06575C-1FB0-43A2-BAD6-1FF077FDE47A}">
      <dsp:nvSpPr>
        <dsp:cNvPr id="0" name=""/>
        <dsp:cNvSpPr/>
      </dsp:nvSpPr>
      <dsp:spPr>
        <a:xfrm>
          <a:off x="6405456" y="672966"/>
          <a:ext cx="1154248" cy="1731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199,000 petitions filed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43% chance of selection nationwide</a:t>
          </a:r>
          <a:endParaRPr lang="en-US" sz="1600" kern="1200" dirty="0"/>
        </a:p>
      </dsp:txBody>
      <dsp:txXfrm>
        <a:off x="6405456" y="672966"/>
        <a:ext cx="1154248" cy="1731375"/>
      </dsp:txXfrm>
    </dsp:sp>
    <dsp:sp modelId="{4B8B73C3-F3AA-430B-9034-03F11C1A7291}">
      <dsp:nvSpPr>
        <dsp:cNvPr id="0" name=""/>
        <dsp:cNvSpPr/>
      </dsp:nvSpPr>
      <dsp:spPr>
        <a:xfrm>
          <a:off x="6555857" y="115378"/>
          <a:ext cx="733088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2017</a:t>
          </a:r>
          <a:endParaRPr lang="en-US" sz="1600" b="1" kern="1200" dirty="0"/>
        </a:p>
      </dsp:txBody>
      <dsp:txXfrm>
        <a:off x="6555857" y="115378"/>
        <a:ext cx="733088" cy="684000"/>
      </dsp:txXfrm>
    </dsp:sp>
    <dsp:sp modelId="{D1C95AC5-2135-4B8B-A782-2440D1BC5AE4}">
      <dsp:nvSpPr>
        <dsp:cNvPr id="0" name=""/>
        <dsp:cNvSpPr/>
      </dsp:nvSpPr>
      <dsp:spPr>
        <a:xfrm>
          <a:off x="5031721" y="716717"/>
          <a:ext cx="1239660" cy="169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236,000 petitions filed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36% chance of selection nationwide</a:t>
          </a:r>
          <a:endParaRPr lang="en-US" sz="1600" kern="1200" dirty="0"/>
        </a:p>
      </dsp:txBody>
      <dsp:txXfrm>
        <a:off x="5031721" y="716717"/>
        <a:ext cx="1239660" cy="1694687"/>
      </dsp:txXfrm>
    </dsp:sp>
    <dsp:sp modelId="{E19BEE91-1E2A-4D8A-8208-12A4A1B8C58D}">
      <dsp:nvSpPr>
        <dsp:cNvPr id="0" name=""/>
        <dsp:cNvSpPr/>
      </dsp:nvSpPr>
      <dsp:spPr>
        <a:xfrm>
          <a:off x="5124167" y="82635"/>
          <a:ext cx="733088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2016</a:t>
          </a:r>
          <a:endParaRPr lang="en-US" sz="1600" b="1" kern="1200" dirty="0"/>
        </a:p>
      </dsp:txBody>
      <dsp:txXfrm>
        <a:off x="5124167" y="82635"/>
        <a:ext cx="733088" cy="684000"/>
      </dsp:txXfrm>
    </dsp:sp>
    <dsp:sp modelId="{A26134F4-D33B-4D22-9EA3-88AD31F21278}">
      <dsp:nvSpPr>
        <dsp:cNvPr id="0" name=""/>
        <dsp:cNvSpPr/>
      </dsp:nvSpPr>
      <dsp:spPr>
        <a:xfrm>
          <a:off x="3591824" y="690297"/>
          <a:ext cx="1196357" cy="16944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233,000 petitions filed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37% chance of selection nationwide </a:t>
          </a:r>
          <a:endParaRPr lang="en-US" sz="1600" kern="1200" dirty="0"/>
        </a:p>
      </dsp:txBody>
      <dsp:txXfrm>
        <a:off x="3591824" y="690297"/>
        <a:ext cx="1196357" cy="1694427"/>
      </dsp:txXfrm>
    </dsp:sp>
    <dsp:sp modelId="{787FD648-236A-415F-9886-76EFB51615F7}">
      <dsp:nvSpPr>
        <dsp:cNvPr id="0" name=""/>
        <dsp:cNvSpPr/>
      </dsp:nvSpPr>
      <dsp:spPr>
        <a:xfrm>
          <a:off x="3777882" y="89841"/>
          <a:ext cx="733088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2015</a:t>
          </a:r>
          <a:endParaRPr lang="en-US" sz="1600" b="1" kern="1200" dirty="0"/>
        </a:p>
      </dsp:txBody>
      <dsp:txXfrm>
        <a:off x="3777882" y="89841"/>
        <a:ext cx="733088" cy="684000"/>
      </dsp:txXfrm>
    </dsp:sp>
    <dsp:sp modelId="{13DBB1EB-8C52-48DE-A4C9-7C7CB8DC805B}">
      <dsp:nvSpPr>
        <dsp:cNvPr id="0" name=""/>
        <dsp:cNvSpPr/>
      </dsp:nvSpPr>
      <dsp:spPr>
        <a:xfrm>
          <a:off x="2198501" y="680082"/>
          <a:ext cx="1171542" cy="1731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172,000 petitions filed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49% chance of selection nationwide </a:t>
          </a:r>
          <a:br>
            <a:rPr lang="en-US" sz="1600" kern="1200" dirty="0" smtClean="0"/>
          </a:br>
          <a:endParaRPr lang="en-US" sz="1600" kern="1200" dirty="0"/>
        </a:p>
      </dsp:txBody>
      <dsp:txXfrm>
        <a:off x="2198501" y="680082"/>
        <a:ext cx="1171542" cy="1731375"/>
      </dsp:txXfrm>
    </dsp:sp>
    <dsp:sp modelId="{EA95AF07-6C53-4119-A543-DC4B857E6A0D}">
      <dsp:nvSpPr>
        <dsp:cNvPr id="0" name=""/>
        <dsp:cNvSpPr/>
      </dsp:nvSpPr>
      <dsp:spPr>
        <a:xfrm>
          <a:off x="2411408" y="1"/>
          <a:ext cx="674691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2014</a:t>
          </a:r>
          <a:endParaRPr lang="en-US" sz="1600" b="1" kern="1200" dirty="0"/>
        </a:p>
      </dsp:txBody>
      <dsp:txXfrm>
        <a:off x="2411408" y="1"/>
        <a:ext cx="674691" cy="684000"/>
      </dsp:txXfrm>
    </dsp:sp>
    <dsp:sp modelId="{8EAF317B-CC24-4598-8B5D-2771C340AC73}">
      <dsp:nvSpPr>
        <dsp:cNvPr id="0" name=""/>
        <dsp:cNvSpPr/>
      </dsp:nvSpPr>
      <dsp:spPr>
        <a:xfrm>
          <a:off x="471739" y="786249"/>
          <a:ext cx="1232608" cy="1656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124,000 petitions filed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69% chance of selection nationwide</a:t>
          </a:r>
          <a:endParaRPr lang="en-US" sz="1600" kern="1200" dirty="0"/>
        </a:p>
      </dsp:txBody>
      <dsp:txXfrm>
        <a:off x="471739" y="786249"/>
        <a:ext cx="1232608" cy="1656250"/>
      </dsp:txXfrm>
    </dsp:sp>
    <dsp:sp modelId="{98F7863D-9C46-45CA-AC11-2A9FB6B356D8}">
      <dsp:nvSpPr>
        <dsp:cNvPr id="0" name=""/>
        <dsp:cNvSpPr/>
      </dsp:nvSpPr>
      <dsp:spPr>
        <a:xfrm>
          <a:off x="795647" y="81544"/>
          <a:ext cx="661678" cy="68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62560" rIns="0" bIns="1625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2013</a:t>
          </a:r>
          <a:endParaRPr lang="en-US" sz="1600" b="1" kern="1200" dirty="0"/>
        </a:p>
      </dsp:txBody>
      <dsp:txXfrm>
        <a:off x="795647" y="81544"/>
        <a:ext cx="661678" cy="684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dirty="0" smtClean="0"/>
              <a:t>10/25/2016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600865-C706-6343-9ED4-5009137A74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935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gif>
</file>

<file path=ppt/media/image16.jpe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8775D0-9464-E34B-BD99-FC65BC7C825F}" type="datetimeFigureOut">
              <a:rPr lang="en-US" smtClean="0"/>
              <a:t>1/29/2018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361120-1822-784D-8EE5-08840BCD46F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4746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defTabSz="45714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61120-1822-784D-8EE5-08840BCD46F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179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61120-1822-784D-8EE5-08840BCD46F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514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61120-1822-784D-8EE5-08840BCD46F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751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61120-1822-784D-8EE5-08840BCD46F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5146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1001954">
              <a:defRPr/>
            </a:pPr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4190B-53A1-43BE-9C5D-1E8871338AA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489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1001954">
              <a:defRPr/>
            </a:pPr>
            <a:endParaRPr lang="en-US" b="1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A4190B-53A1-43BE-9C5D-1E8871338AA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4895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61120-1822-784D-8EE5-08840BCD46F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529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61120-1822-784D-8EE5-08840BCD46F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654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61120-1822-784D-8EE5-08840BCD46F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9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rgbClr val="FFE2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6858000" y="0"/>
            <a:ext cx="2286000" cy="6858000"/>
          </a:xfrm>
          <a:prstGeom prst="rect">
            <a:avLst/>
          </a:prstGeom>
          <a:solidFill>
            <a:srgbClr val="50676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411480" y="6574536"/>
            <a:ext cx="4272712" cy="123111"/>
          </a:xfrm>
          <a:prstGeom prst="rect">
            <a:avLst/>
          </a:prstGeom>
          <a:solidFill>
            <a:srgbClr val="FFE24A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z="800" cap="all" baseline="0" dirty="0" smtClean="0">
                <a:solidFill>
                  <a:srgbClr val="50676F"/>
                </a:solidFill>
                <a:latin typeface="Arial"/>
                <a:cs typeface="Arial"/>
              </a:rPr>
              <a:t>© 2016 berry appleman &amp; leiden llp</a:t>
            </a:r>
            <a:endParaRPr lang="en-US" sz="800" cap="all" baseline="0" dirty="0">
              <a:solidFill>
                <a:srgbClr val="50676F"/>
              </a:solidFill>
              <a:latin typeface="Arial"/>
              <a:cs typeface="Aria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178041" y="1828800"/>
            <a:ext cx="1734293" cy="277308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299"/>
              </a:lnSpc>
            </a:pPr>
            <a:r>
              <a:rPr lang="en-US" sz="800" b="1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OFFICES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Austin, TX, USA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Boston, MA, USA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Dallas, TX, USA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Houston, TX, USA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McLean, VA, USA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San Francisco, CA, USA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Washington, D.C., USA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Geneva, Switzerland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London, United Kingdom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Melbourne, Australia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Maputo, Mozambique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Rio de Janeiro, Brazil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São Paulo, Brazil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Shanghai, China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Singapore, Singapore</a:t>
            </a:r>
          </a:p>
          <a:p>
            <a:pPr>
              <a:lnSpc>
                <a:spcPts val="1299"/>
              </a:lnSpc>
            </a:pPr>
            <a:r>
              <a:rPr lang="en-US" sz="800" b="0" i="0" u="none" strike="noStrike" kern="1200" baseline="0" dirty="0" smtClean="0">
                <a:solidFill>
                  <a:srgbClr val="FFE24A"/>
                </a:solidFill>
                <a:latin typeface="Arial"/>
                <a:ea typeface="+mn-ea"/>
                <a:cs typeface="Arial"/>
              </a:rPr>
              <a:t>Sydney, Australia</a:t>
            </a:r>
          </a:p>
        </p:txBody>
      </p:sp>
      <p:pic>
        <p:nvPicPr>
          <p:cNvPr id="2" name="Picture 1" descr="BAL_PPT_logo_cov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85800"/>
            <a:ext cx="1508760" cy="329184"/>
          </a:xfrm>
          <a:prstGeom prst="rect">
            <a:avLst/>
          </a:prstGeom>
        </p:spPr>
      </p:pic>
      <p:pic>
        <p:nvPicPr>
          <p:cNvPr id="5" name="Picture 4" descr="BAL_PPT_taglin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1947672"/>
            <a:ext cx="4821936" cy="2410968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7178040" y="6419026"/>
            <a:ext cx="150876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200"/>
              </a:spcAft>
            </a:pPr>
            <a:r>
              <a:rPr lang="en-US" sz="800" b="1" dirty="0" smtClean="0">
                <a:solidFill>
                  <a:srgbClr val="FFE24A"/>
                </a:solidFill>
                <a:latin typeface="Arial"/>
                <a:cs typeface="Arial"/>
              </a:rPr>
              <a:t>BALGLOBAL.COM</a:t>
            </a:r>
          </a:p>
          <a:p>
            <a:pPr marL="0" marR="0" indent="0" algn="l" defTabSz="457146" rtl="0" eaLnBrk="1" fontAlgn="auto" latinLnBrk="0" hangingPunct="1">
              <a:lnSpc>
                <a:spcPts val="9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600" dirty="0" smtClean="0">
                <a:solidFill>
                  <a:srgbClr val="FFE24A"/>
                </a:solidFill>
                <a:latin typeface="Arial"/>
                <a:cs typeface="Arial"/>
              </a:rPr>
              <a:t>See website for list of corporate entities. </a:t>
            </a:r>
          </a:p>
        </p:txBody>
      </p:sp>
    </p:spTree>
    <p:extLst>
      <p:ext uri="{BB962C8B-B14F-4D97-AF65-F5344CB8AC3E}">
        <p14:creationId xmlns:p14="http://schemas.microsoft.com/office/powerpoint/2010/main" val="705668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5067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6858000" y="0"/>
            <a:ext cx="2286000" cy="6858000"/>
          </a:xfrm>
          <a:prstGeom prst="rect">
            <a:avLst/>
          </a:prstGeom>
          <a:solidFill>
            <a:srgbClr val="FFE24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/>
          <a:p>
            <a:pPr algn="ctr"/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11480" y="685800"/>
            <a:ext cx="5486400" cy="366423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>
              <a:lnSpc>
                <a:spcPts val="4799"/>
              </a:lnSpc>
              <a:defRPr sz="4500">
                <a:ln>
                  <a:noFill/>
                </a:ln>
                <a:solidFill>
                  <a:srgbClr val="FFE24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4779" y="6142070"/>
            <a:ext cx="4114800" cy="279400"/>
          </a:xfrm>
          <a:prstGeom prst="rect">
            <a:avLst/>
          </a:prstGeom>
          <a:ln>
            <a:noFill/>
          </a:ln>
        </p:spPr>
        <p:txBody>
          <a:bodyPr lIns="0" tIns="0" rIns="0" bIns="0" anchor="b">
            <a:noAutofit/>
          </a:bodyPr>
          <a:lstStyle>
            <a:lvl1pPr marL="0" indent="0" algn="l">
              <a:lnSpc>
                <a:spcPts val="2300"/>
              </a:lnSpc>
              <a:buNone/>
              <a:defRPr sz="1700" b="0">
                <a:solidFill>
                  <a:srgbClr val="FFE24A"/>
                </a:solidFill>
              </a:defRPr>
            </a:lvl1pPr>
            <a:lvl2pPr marL="4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Date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idx="13"/>
          </p:nvPr>
        </p:nvSpPr>
        <p:spPr>
          <a:xfrm>
            <a:off x="394779" y="5219202"/>
            <a:ext cx="4114800" cy="914400"/>
          </a:xfrm>
        </p:spPr>
        <p:txBody>
          <a:bodyPr anchor="b" anchorCtr="0"/>
          <a:lstStyle>
            <a:lvl1pPr marL="0" indent="0">
              <a:lnSpc>
                <a:spcPts val="2300"/>
              </a:lnSpc>
              <a:buNone/>
              <a:defRPr sz="1900" b="1">
                <a:solidFill>
                  <a:srgbClr val="FFE24A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pic>
        <p:nvPicPr>
          <p:cNvPr id="20" name="Picture 19" descr="BAL_PPT_logo_slide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726" y="6108192"/>
            <a:ext cx="1255776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239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1480" y="1828800"/>
            <a:ext cx="6858002" cy="4343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lnSpc>
                <a:spcPts val="2100"/>
              </a:lnSpc>
              <a:buNone/>
              <a:defRPr sz="1700">
                <a:solidFill>
                  <a:srgbClr val="878787"/>
                </a:solidFill>
              </a:defRPr>
            </a:lvl1pPr>
            <a:lvl2pPr marL="45714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9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8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3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7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2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537961"/>
            <a:ext cx="9144000" cy="320041"/>
          </a:xfrm>
          <a:prstGeom prst="rect">
            <a:avLst/>
          </a:prstGeom>
          <a:solidFill>
            <a:srgbClr val="FFE24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/>
          <a:p>
            <a:pPr algn="ctr"/>
            <a:endParaRPr lang="en-US" dirty="0">
              <a:solidFill>
                <a:srgbClr val="FFE24A"/>
              </a:solidFill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47000" y="6638343"/>
            <a:ext cx="339800" cy="122205"/>
          </a:xfrm>
        </p:spPr>
        <p:txBody>
          <a:bodyPr lIns="0" tIns="0" rIns="0" bIns="0">
            <a:spAutoFit/>
          </a:bodyPr>
          <a:lstStyle/>
          <a:p>
            <a:fld id="{8138AA05-CF30-5D4D-9A54-31B70824C03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661476"/>
            <a:ext cx="393192" cy="85344"/>
          </a:xfrm>
          <a:prstGeom prst="rect">
            <a:avLst/>
          </a:prstGeom>
        </p:spPr>
      </p:pic>
      <p:sp>
        <p:nvSpPr>
          <p:cNvPr id="16" name="Title Placeholder 1"/>
          <p:cNvSpPr>
            <a:spLocks noGrp="1"/>
          </p:cNvSpPr>
          <p:nvPr>
            <p:ph type="title"/>
          </p:nvPr>
        </p:nvSpPr>
        <p:spPr>
          <a:xfrm>
            <a:off x="411480" y="457200"/>
            <a:ext cx="8001000" cy="9144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lnSpc>
                <a:spcPts val="3399"/>
              </a:lnSpc>
              <a:defRPr sz="3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108456" y="6635570"/>
            <a:ext cx="4272712" cy="123111"/>
          </a:xfrm>
          <a:prstGeom prst="rect">
            <a:avLst/>
          </a:prstGeom>
          <a:noFill/>
        </p:spPr>
        <p:txBody>
          <a:bodyPr wrap="square" lIns="0" tIns="0" rIns="0" bIns="0" numCol="1" rtlCol="0">
            <a:spAutoFit/>
          </a:bodyPr>
          <a:lstStyle/>
          <a:p>
            <a:pPr algn="l"/>
            <a:r>
              <a:rPr lang="en-US" sz="800" dirty="0" smtClean="0">
                <a:solidFill>
                  <a:srgbClr val="50676F"/>
                </a:solidFill>
                <a:latin typeface="Arial"/>
                <a:cs typeface="Arial"/>
              </a:rPr>
              <a:t>© 2016 BERRY APPLEMAN &amp; LEIDEN LLP          CONFIDENTIAL</a:t>
            </a:r>
            <a:endParaRPr lang="en-US" sz="800" dirty="0">
              <a:solidFill>
                <a:srgbClr val="50676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33919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347000" y="6356350"/>
            <a:ext cx="339800" cy="365125"/>
          </a:xfrm>
        </p:spPr>
        <p:txBody>
          <a:bodyPr/>
          <a:lstStyle/>
          <a:p>
            <a:fld id="{8138AA05-CF30-5D4D-9A54-31B70824C03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6" t="1086" b="2346"/>
          <a:stretch/>
        </p:blipFill>
        <p:spPr>
          <a:xfrm>
            <a:off x="0" y="-4853"/>
            <a:ext cx="8825854" cy="6862854"/>
          </a:xfrm>
          <a:prstGeom prst="rect">
            <a:avLst/>
          </a:prstGeom>
        </p:spPr>
      </p:pic>
      <p:sp>
        <p:nvSpPr>
          <p:cNvPr id="16" name="Slide Number Placeholder 3"/>
          <p:cNvSpPr txBox="1">
            <a:spLocks/>
          </p:cNvSpPr>
          <p:nvPr userDrawn="1"/>
        </p:nvSpPr>
        <p:spPr>
          <a:xfrm>
            <a:off x="8347000" y="6356350"/>
            <a:ext cx="339800" cy="365125"/>
          </a:xfrm>
          <a:prstGeom prst="rect">
            <a:avLst/>
          </a:prstGeom>
          <a:ln>
            <a:noFill/>
          </a:ln>
        </p:spPr>
        <p:txBody>
          <a:bodyPr vert="horz" lIns="91429" tIns="45714" rIns="91429" bIns="45714" rtlCol="0" anchor="ctr"/>
          <a:lstStyle>
            <a:defPPr>
              <a:defRPr lang="en-US"/>
            </a:defPPr>
            <a:lvl1pPr marL="0" algn="r" defTabSz="457200" rtl="0" eaLnBrk="1" latinLnBrk="0" hangingPunct="1">
              <a:defRPr sz="800" kern="1200">
                <a:solidFill>
                  <a:srgbClr val="50676F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38AA05-CF30-5D4D-9A54-31B70824C0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6858000" y="0"/>
            <a:ext cx="2286000" cy="6858000"/>
          </a:xfrm>
          <a:prstGeom prst="rect">
            <a:avLst/>
          </a:prstGeom>
          <a:solidFill>
            <a:srgbClr val="FFE24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BAL_PPT_logo_slide2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726" y="6108192"/>
            <a:ext cx="1255776" cy="274320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129093" y="4889838"/>
            <a:ext cx="4283835" cy="18321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>
              <a:lnSpc>
                <a:spcPts val="4799"/>
              </a:lnSpc>
              <a:defRPr sz="4500">
                <a:ln>
                  <a:noFill/>
                </a:ln>
                <a:solidFill>
                  <a:srgbClr val="FFE24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9828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537961"/>
            <a:ext cx="9144000" cy="320041"/>
          </a:xfrm>
          <a:prstGeom prst="rect">
            <a:avLst/>
          </a:prstGeom>
          <a:solidFill>
            <a:srgbClr val="FFE24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E24A"/>
              </a:solidFill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47000" y="6637892"/>
            <a:ext cx="339800" cy="123111"/>
          </a:xfrm>
        </p:spPr>
        <p:txBody>
          <a:bodyPr lIns="0" tIns="0" rIns="0" bIns="0">
            <a:spAutoFit/>
          </a:bodyPr>
          <a:lstStyle/>
          <a:p>
            <a:fld id="{8138AA05-CF30-5D4D-9A54-31B70824C03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661475"/>
            <a:ext cx="393192" cy="8534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108455" y="6635570"/>
            <a:ext cx="4272712" cy="123111"/>
          </a:xfrm>
          <a:prstGeom prst="rect">
            <a:avLst/>
          </a:prstGeom>
          <a:noFill/>
        </p:spPr>
        <p:txBody>
          <a:bodyPr wrap="square" lIns="0" tIns="0" rIns="0" bIns="0" numCol="1" rtlCol="0">
            <a:spAutoFit/>
          </a:bodyPr>
          <a:lstStyle/>
          <a:p>
            <a:pPr algn="l"/>
            <a:r>
              <a:rPr lang="en-US" sz="800" dirty="0" smtClean="0">
                <a:solidFill>
                  <a:srgbClr val="50676F"/>
                </a:solidFill>
                <a:latin typeface="Arial"/>
                <a:cs typeface="Arial"/>
              </a:rPr>
              <a:t>© 2016 BERRY APPLEMAN &amp; LEIDEN LLP          CONFIDENTIAL</a:t>
            </a:r>
            <a:endParaRPr lang="en-US" sz="800" dirty="0">
              <a:solidFill>
                <a:srgbClr val="50676F"/>
              </a:solidFill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683"/>
            <a:ext cx="9144000" cy="6537278"/>
          </a:xfrm>
          <a:prstGeom prst="rect">
            <a:avLst/>
          </a:prstGeom>
          <a:solidFill>
            <a:srgbClr val="50676F"/>
          </a:solidFill>
          <a:ln>
            <a:solidFill>
              <a:srgbClr val="50676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4937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47000" y="6356350"/>
            <a:ext cx="339800" cy="365125"/>
          </a:xfrm>
          <a:prstGeom prst="rect">
            <a:avLst/>
          </a:prstGeom>
          <a:ln>
            <a:noFill/>
          </a:ln>
        </p:spPr>
        <p:txBody>
          <a:bodyPr vert="horz" lIns="91429" tIns="45714" rIns="91429" bIns="45714" rtlCol="0" anchor="ctr"/>
          <a:lstStyle>
            <a:lvl1pPr algn="r">
              <a:defRPr sz="800">
                <a:solidFill>
                  <a:srgbClr val="50676F"/>
                </a:solidFill>
                <a:latin typeface="Arial"/>
                <a:cs typeface="Arial"/>
              </a:defRPr>
            </a:lvl1pPr>
          </a:lstStyle>
          <a:p>
            <a:fld id="{8138AA05-CF30-5D4D-9A54-31B70824C03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411480" y="457200"/>
            <a:ext cx="8001000" cy="914400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11480" y="1828800"/>
            <a:ext cx="8001000" cy="4343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29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5" r:id="rId2"/>
    <p:sldLayoutId id="2147483651" r:id="rId3"/>
    <p:sldLayoutId id="2147483655" r:id="rId4"/>
    <p:sldLayoutId id="2147483672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146" rtl="0" eaLnBrk="1" latinLnBrk="0" hangingPunct="1">
        <a:lnSpc>
          <a:spcPts val="3399"/>
        </a:lnSpc>
        <a:spcBef>
          <a:spcPct val="0"/>
        </a:spcBef>
        <a:buNone/>
        <a:defRPr sz="3200" b="1" i="0" kern="1200" cap="all">
          <a:solidFill>
            <a:srgbClr val="50676F"/>
          </a:solidFill>
          <a:latin typeface="Arial"/>
          <a:ea typeface="+mj-ea"/>
          <a:cs typeface="Arial"/>
        </a:defRPr>
      </a:lvl1pPr>
    </p:titleStyle>
    <p:bodyStyle>
      <a:lvl1pPr marL="182859" indent="-182859" algn="l" defTabSz="457146" rtl="0" eaLnBrk="1" latinLnBrk="0" hangingPunct="1">
        <a:lnSpc>
          <a:spcPts val="2100"/>
        </a:lnSpc>
        <a:spcBef>
          <a:spcPts val="0"/>
        </a:spcBef>
        <a:buSzPct val="70000"/>
        <a:buFont typeface="Wingdings" charset="2"/>
        <a:buChar char="§"/>
        <a:defRPr sz="1700" kern="1200">
          <a:solidFill>
            <a:srgbClr val="878787"/>
          </a:solidFill>
          <a:latin typeface="Arial"/>
          <a:ea typeface="+mn-ea"/>
          <a:cs typeface="Arial"/>
        </a:defRPr>
      </a:lvl1pPr>
      <a:lvl2pPr marL="457146" indent="-182859" algn="l" defTabSz="457146" rtl="0" eaLnBrk="1" latinLnBrk="0" hangingPunct="1">
        <a:lnSpc>
          <a:spcPts val="2100"/>
        </a:lnSpc>
        <a:spcBef>
          <a:spcPts val="0"/>
        </a:spcBef>
        <a:buSzPct val="70000"/>
        <a:buFont typeface="Wingdings" charset="2"/>
        <a:buChar char="§"/>
        <a:defRPr sz="1500" kern="1200">
          <a:solidFill>
            <a:srgbClr val="878787"/>
          </a:solidFill>
          <a:latin typeface="Arial"/>
          <a:ea typeface="+mn-ea"/>
          <a:cs typeface="Arial"/>
        </a:defRPr>
      </a:lvl2pPr>
      <a:lvl3pPr marL="731435" indent="-182859" algn="l" defTabSz="457146" rtl="0" eaLnBrk="1" latinLnBrk="0" hangingPunct="1">
        <a:lnSpc>
          <a:spcPts val="2100"/>
        </a:lnSpc>
        <a:spcBef>
          <a:spcPts val="0"/>
        </a:spcBef>
        <a:buSzPct val="70000"/>
        <a:buFont typeface="Wingdings" charset="2"/>
        <a:buChar char="§"/>
        <a:defRPr sz="1500" kern="1200">
          <a:solidFill>
            <a:srgbClr val="878787"/>
          </a:solidFill>
          <a:latin typeface="Arial"/>
          <a:ea typeface="+mn-ea"/>
          <a:cs typeface="Arial"/>
        </a:defRPr>
      </a:lvl3pPr>
      <a:lvl4pPr marL="1005722" indent="-182859" algn="l" defTabSz="457146" rtl="0" eaLnBrk="1" latinLnBrk="0" hangingPunct="1">
        <a:lnSpc>
          <a:spcPts val="2100"/>
        </a:lnSpc>
        <a:spcBef>
          <a:spcPts val="0"/>
        </a:spcBef>
        <a:buSzPct val="70000"/>
        <a:buFont typeface="Wingdings" charset="2"/>
        <a:buChar char="§"/>
        <a:defRPr sz="1500" kern="1200">
          <a:solidFill>
            <a:srgbClr val="878787"/>
          </a:solidFill>
          <a:latin typeface="Arial"/>
          <a:ea typeface="+mn-ea"/>
          <a:cs typeface="Arial"/>
        </a:defRPr>
      </a:lvl4pPr>
      <a:lvl5pPr marL="1280010" indent="-182859" algn="l" defTabSz="457146" rtl="0" eaLnBrk="1" latinLnBrk="0" hangingPunct="1">
        <a:lnSpc>
          <a:spcPts val="2100"/>
        </a:lnSpc>
        <a:spcBef>
          <a:spcPts val="0"/>
        </a:spcBef>
        <a:buSzPct val="70000"/>
        <a:buFont typeface="Wingdings" charset="2"/>
        <a:buChar char="§"/>
        <a:defRPr sz="1500" kern="1200">
          <a:solidFill>
            <a:srgbClr val="878787"/>
          </a:solidFill>
          <a:latin typeface="Arial"/>
          <a:ea typeface="+mn-ea"/>
          <a:cs typeface="Arial"/>
        </a:defRPr>
      </a:lvl5pPr>
      <a:lvl6pPr marL="2514306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3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99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46" indent="-228573" algn="l" defTabSz="45714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0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6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3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9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6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2" algn="l" defTabSz="45714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8.jp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1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630554" y="1371600"/>
            <a:ext cx="8513445" cy="48006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H-1B filing options – what’s the difference? 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048392"/>
              </p:ext>
            </p:extLst>
          </p:nvPr>
        </p:nvGraphicFramePr>
        <p:xfrm>
          <a:off x="411480" y="1371600"/>
          <a:ext cx="8301690" cy="50182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7230"/>
                <a:gridCol w="2767230"/>
                <a:gridCol w="2767230"/>
              </a:tblGrid>
              <a:tr h="577668">
                <a:tc>
                  <a:txBody>
                    <a:bodyPr/>
                    <a:lstStyle/>
                    <a:p>
                      <a:endParaRPr lang="en-US" sz="1200" dirty="0">
                        <a:solidFill>
                          <a:srgbClr val="878787"/>
                        </a:solidFill>
                      </a:endParaRPr>
                    </a:p>
                  </a:txBody>
                  <a:tcP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FF00"/>
                          </a:solidFill>
                        </a:rPr>
                        <a:t>Change of Status</a:t>
                      </a:r>
                      <a:endParaRPr lang="en-US" sz="12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rgbClr val="8787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FFF00"/>
                          </a:solidFill>
                        </a:rPr>
                        <a:t>Consular</a:t>
                      </a:r>
                      <a:r>
                        <a:rPr lang="en-US" sz="1200" baseline="0" dirty="0" smtClean="0">
                          <a:solidFill>
                            <a:srgbClr val="FFFF00"/>
                          </a:solidFill>
                        </a:rPr>
                        <a:t> Process</a:t>
                      </a:r>
                      <a:endParaRPr lang="en-US" sz="12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rgbClr val="878787"/>
                    </a:solidFill>
                  </a:tcPr>
                </a:tc>
              </a:tr>
              <a:tr h="1624280">
                <a:tc>
                  <a:txBody>
                    <a:bodyPr/>
                    <a:lstStyle/>
                    <a:p>
                      <a:r>
                        <a:rPr lang="en-US" sz="12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Who has a choice? </a:t>
                      </a:r>
                      <a:endParaRPr lang="en-US" sz="1200" dirty="0">
                        <a:solidFill>
                          <a:srgbClr val="878787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Default H-1B filing option for all employees</a:t>
                      </a:r>
                      <a:endParaRPr lang="en-US" sz="12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EEs in L-1/E-3/TN status may be considered if spouse is working, or may </a:t>
                      </a: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work.  </a:t>
                      </a:r>
                      <a:endParaRPr lang="en-US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EEs who absolutely must travel in April to May timeframe may need to choose consular. </a:t>
                      </a:r>
                      <a:endParaRPr lang="en-US" sz="12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078930">
                <a:tc>
                  <a:txBody>
                    <a:bodyPr/>
                    <a:lstStyle/>
                    <a:p>
                      <a:r>
                        <a:rPr lang="en-US" sz="12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Travel restrictions during cap? </a:t>
                      </a:r>
                      <a:endParaRPr lang="en-US" sz="1200" dirty="0">
                        <a:solidFill>
                          <a:srgbClr val="878787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Must be physically present in the US on April 2</a:t>
                      </a:r>
                      <a:r>
                        <a:rPr lang="en-US" sz="12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nd</a:t>
                      </a:r>
                      <a:r>
                        <a:rPr lang="en-US" sz="1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Must remain in US until case is adjudicated (approx. May).</a:t>
                      </a:r>
                      <a:endParaRPr lang="en-US" sz="12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None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616431">
                <a:tc>
                  <a:txBody>
                    <a:bodyPr/>
                    <a:lstStyle/>
                    <a:p>
                      <a:r>
                        <a:rPr lang="en-US" sz="12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What happens on October 1</a:t>
                      </a:r>
                      <a:r>
                        <a:rPr lang="en-US" sz="1200" b="1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</a:t>
                      </a:r>
                      <a:r>
                        <a:rPr lang="en-US" sz="12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(if the petition is selected and approved)? </a:t>
                      </a:r>
                      <a:endParaRPr lang="en-US" sz="1200" dirty="0">
                        <a:solidFill>
                          <a:srgbClr val="878787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Automatically change status to H-1B on October 1</a:t>
                      </a:r>
                      <a:r>
                        <a:rPr lang="en-US" sz="12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</a:t>
                      </a:r>
                      <a:r>
                        <a:rPr lang="en-US" sz="1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if physically in the US.</a:t>
                      </a:r>
                      <a:endParaRPr lang="en-US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international travel after October 1</a:t>
                      </a:r>
                      <a:r>
                        <a:rPr lang="en-US" sz="12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</a:t>
                      </a: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must secure an H-1B visa stamp abroad before returning to the US. Best practice:</a:t>
                      </a:r>
                      <a:r>
                        <a:rPr lang="en-US" sz="1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apply for visa stamp</a:t>
                      </a:r>
                      <a:r>
                        <a:rPr lang="en-US" sz="1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 home country.</a:t>
                      </a:r>
                      <a:endParaRPr lang="en-US" sz="12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Nothing happens on October 1</a:t>
                      </a:r>
                      <a:r>
                        <a:rPr lang="en-US" sz="12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</a:t>
                      </a: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 Current visa status stays the same. </a:t>
                      </a:r>
                    </a:p>
                    <a:p>
                      <a:pPr marL="171450" lvl="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Can activate H-1B before current work authorization expires/maxes</a:t>
                      </a:r>
                      <a:r>
                        <a:rPr lang="en-US" sz="1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out.</a:t>
                      </a:r>
                      <a:endParaRPr lang="en-US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activate H-1B, must travel to US Consulate abroad, apply for a visa stamp, and re-enter US.  Best practice:</a:t>
                      </a:r>
                      <a:r>
                        <a:rPr lang="en-US" sz="1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apply in home country.</a:t>
                      </a:r>
                      <a:endParaRPr lang="en-US" sz="12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8" name="Text Placeholder 1"/>
          <p:cNvSpPr txBox="1">
            <a:spLocks/>
          </p:cNvSpPr>
          <p:nvPr/>
        </p:nvSpPr>
        <p:spPr>
          <a:xfrm>
            <a:off x="645092" y="1371600"/>
            <a:ext cx="8513445" cy="48006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700" kern="1200">
                <a:solidFill>
                  <a:srgbClr val="878787"/>
                </a:solidFill>
                <a:latin typeface="Arial"/>
                <a:ea typeface="+mn-ea"/>
                <a:cs typeface="Arial"/>
              </a:defRPr>
            </a:lvl1pPr>
            <a:lvl2pPr marL="457146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293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440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586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5733" indent="0" algn="l" defTabSz="457146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79" indent="0" algn="l" defTabSz="457146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26" indent="0" algn="l" defTabSz="457146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72" indent="0" algn="l" defTabSz="457146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54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happens if H-1B petition is selected in lottery?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937970"/>
              </p:ext>
            </p:extLst>
          </p:nvPr>
        </p:nvGraphicFramePr>
        <p:xfrm>
          <a:off x="115502" y="1419726"/>
          <a:ext cx="8807116" cy="476030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1902936"/>
                <a:gridCol w="6904180"/>
              </a:tblGrid>
              <a:tr h="560686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Notification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/>
                        <a:t>BAL</a:t>
                      </a:r>
                      <a:r>
                        <a:rPr lang="en-US" sz="1200" baseline="0" dirty="0" smtClean="0"/>
                        <a:t> will notify EE as soon as lottery selection confirmed, likely mid-April.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200" baseline="0" dirty="0" smtClean="0"/>
                        <a:t>BAL will also notify EE when H-1B approval notice received.</a:t>
                      </a:r>
                      <a:endParaRPr lang="en-US" sz="12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</a:tr>
              <a:tr h="1008232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Timing</a:t>
                      </a:r>
                      <a:endParaRPr lang="en-US" sz="1200" b="1" dirty="0"/>
                    </a:p>
                  </a:txBody>
                  <a:tcPr>
                    <a:lnT>
                      <a:noFill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/>
                        <a:t>Expedia files all cases Premium Processing, typically allowing for results in</a:t>
                      </a:r>
                      <a:r>
                        <a:rPr lang="en-US" sz="1200" baseline="0" dirty="0" smtClean="0"/>
                        <a:t> 15 days.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200" baseline="0" dirty="0" smtClean="0"/>
                        <a:t>However,</a:t>
                      </a:r>
                      <a:r>
                        <a:rPr lang="en-US" sz="1200" dirty="0" smtClean="0"/>
                        <a:t> USCIS</a:t>
                      </a:r>
                      <a:r>
                        <a:rPr lang="en-US" sz="1200" baseline="0" dirty="0" smtClean="0"/>
                        <a:t> will likely suspend Premium Processing for a few weeks in April.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200" baseline="0" dirty="0" smtClean="0"/>
                        <a:t>USCIS case review likely to begin mid-to late April.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200" baseline="0" dirty="0" smtClean="0"/>
                        <a:t>Approval notices expected between May and June.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200" baseline="0" dirty="0" smtClean="0"/>
                        <a:t>USCIS has signaled it does not intend to suspend premium processing for  a lengthy period as it did last summer.</a:t>
                      </a:r>
                      <a:endParaRPr lang="en-US" sz="1200" dirty="0" smtClean="0"/>
                    </a:p>
                  </a:txBody>
                  <a:tcPr>
                    <a:lnT>
                      <a:noFill/>
                    </a:lnT>
                    <a:solidFill>
                      <a:schemeClr val="bg1"/>
                    </a:solidFill>
                  </a:tcPr>
                </a:tc>
              </a:tr>
              <a:tr h="796764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H-1B</a:t>
                      </a:r>
                      <a:r>
                        <a:rPr lang="en-US" sz="1200" b="1" baseline="0" dirty="0" smtClean="0"/>
                        <a:t> </a:t>
                      </a:r>
                      <a:r>
                        <a:rPr lang="en-US" sz="1200" b="1" dirty="0" smtClean="0"/>
                        <a:t>Work</a:t>
                      </a:r>
                      <a:r>
                        <a:rPr lang="en-US" sz="1200" b="1" baseline="0" dirty="0" smtClean="0"/>
                        <a:t> Authorization</a:t>
                      </a:r>
                      <a:endParaRPr lang="en-US" sz="1200" b="1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17475" indent="-117475" algn="l">
                        <a:buFont typeface="Arial"/>
                        <a:buChar char="•"/>
                      </a:pPr>
                      <a:r>
                        <a:rPr lang="en-US" sz="1200" dirty="0" smtClean="0"/>
                        <a:t>If approved, the H-1B</a:t>
                      </a:r>
                      <a:r>
                        <a:rPr lang="en-US" sz="1200" baseline="0" dirty="0" smtClean="0"/>
                        <a:t> is valid from </a:t>
                      </a:r>
                      <a:r>
                        <a:rPr lang="en-US" sz="1200" u="sng" dirty="0" smtClean="0"/>
                        <a:t>October</a:t>
                      </a:r>
                      <a:r>
                        <a:rPr lang="en-US" sz="1200" u="sng" baseline="0" dirty="0" smtClean="0"/>
                        <a:t> 1</a:t>
                      </a:r>
                      <a:r>
                        <a:rPr lang="en-US" sz="1200" u="none" baseline="0" dirty="0" smtClean="0"/>
                        <a:t>.</a:t>
                      </a:r>
                      <a:endParaRPr lang="en-US" sz="1200" u="sng" baseline="0" dirty="0" smtClean="0"/>
                    </a:p>
                    <a:p>
                      <a:pPr marL="117475" indent="-117475" algn="l">
                        <a:buFont typeface="Arial"/>
                        <a:buChar char="•"/>
                      </a:pPr>
                      <a:r>
                        <a:rPr lang="en-US" sz="1200" u="none" baseline="0" dirty="0" smtClean="0"/>
                        <a:t>If EE is outside of US, the earliest EE can enter US in H-1B status is September 21. Work authorization will begin only on October 1.</a:t>
                      </a:r>
                      <a:endParaRPr lang="en-US" sz="1200" b="0" u="none" baseline="0" dirty="0" smtClean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</a:tr>
              <a:tr h="1674790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Work Authorization</a:t>
                      </a:r>
                      <a:r>
                        <a:rPr lang="en-US" sz="1200" b="1" baseline="0" dirty="0" smtClean="0"/>
                        <a:t> if Current Status Expires Before 9/30</a:t>
                      </a:r>
                      <a:endParaRPr lang="en-US" sz="1200" b="1" dirty="0"/>
                    </a:p>
                  </a:txBody>
                  <a:tcPr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17475" indent="-117475" algn="l">
                        <a:buFont typeface="Arial"/>
                        <a:buChar char="•"/>
                      </a:pPr>
                      <a:r>
                        <a:rPr lang="en-US" sz="1200" baseline="0" dirty="0" smtClean="0"/>
                        <a:t>Expedia Immigration HR will partner closely with manager, HRBP, and EE on contingency plans if needed.</a:t>
                      </a:r>
                    </a:p>
                    <a:p>
                      <a:pPr marL="117475" indent="-117475" algn="l">
                        <a:buFont typeface="Arial"/>
                        <a:buChar char="•"/>
                      </a:pPr>
                      <a:endParaRPr lang="en-US" sz="1200" baseline="0" dirty="0" smtClean="0"/>
                    </a:p>
                    <a:p>
                      <a:pPr marL="0" indent="0" algn="l">
                        <a:buFont typeface="Arial"/>
                        <a:buNone/>
                      </a:pPr>
                      <a:r>
                        <a:rPr lang="en-US" sz="1200" b="1" dirty="0" smtClean="0"/>
                        <a:t>Two Options for F-1s</a:t>
                      </a:r>
                      <a:r>
                        <a:rPr lang="en-US" sz="1200" b="1" baseline="0" dirty="0" smtClean="0"/>
                        <a:t>:</a:t>
                      </a:r>
                    </a:p>
                    <a:p>
                      <a:pPr marL="117475" indent="-117475" algn="l">
                        <a:buFont typeface="Arial"/>
                        <a:buChar char="•"/>
                      </a:pPr>
                      <a:r>
                        <a:rPr lang="en-US" sz="1200" baseline="0" dirty="0" smtClean="0"/>
                        <a:t>Cap Gap authorization through DSO.</a:t>
                      </a:r>
                    </a:p>
                    <a:p>
                      <a:pPr marL="117475" indent="-117475" algn="l">
                        <a:buFont typeface="Arial"/>
                        <a:buChar char="•"/>
                      </a:pPr>
                      <a:r>
                        <a:rPr lang="en-US" sz="1200" baseline="0" dirty="0" smtClean="0"/>
                        <a:t>24-month OPT STEM extension if degree in designated STEM field and based at an Expedia E-Verify site. BAL assists Expedia employees with STEM training plans and Evaluations. </a:t>
                      </a:r>
                    </a:p>
                  </a:txBody>
                  <a:tcPr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539340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International </a:t>
                      </a:r>
                      <a:r>
                        <a:rPr lang="en-US" sz="1200" b="1" baseline="0" dirty="0" smtClean="0"/>
                        <a:t>Travel Restrictions</a:t>
                      </a:r>
                      <a:endParaRPr lang="en-US" sz="1200" b="1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117475" indent="-117475" algn="l">
                        <a:buFont typeface="Arial"/>
                        <a:buChar char="•"/>
                      </a:pPr>
                      <a:r>
                        <a:rPr lang="en-US" sz="1200" dirty="0" smtClean="0"/>
                        <a:t>EE cannot travel outside US while</a:t>
                      </a:r>
                      <a:r>
                        <a:rPr lang="en-US" sz="1200" baseline="0" dirty="0" smtClean="0"/>
                        <a:t> petition is pending if filed as “change of status”.</a:t>
                      </a:r>
                    </a:p>
                    <a:p>
                      <a:pPr marL="117475" marR="0" indent="-117475" algn="l" defTabSz="91382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200" baseline="0" dirty="0" smtClean="0"/>
                        <a:t>Travel while in Cap Gap or with expired OPT and STEM pending carries risk.</a:t>
                      </a:r>
                      <a:endParaRPr lang="en-US" sz="1200" dirty="0" smtClean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185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happens if H-1B petition is </a:t>
            </a:r>
            <a:r>
              <a:rPr lang="en-US" u="sng" dirty="0">
                <a:solidFill>
                  <a:schemeClr val="tx1"/>
                </a:solidFill>
              </a:rPr>
              <a:t>NOT</a:t>
            </a:r>
            <a:r>
              <a:rPr lang="en-US" dirty="0">
                <a:solidFill>
                  <a:schemeClr val="tx1"/>
                </a:solidFill>
              </a:rPr>
              <a:t> selected in </a:t>
            </a:r>
            <a:r>
              <a:rPr lang="en-US" dirty="0" smtClean="0">
                <a:solidFill>
                  <a:schemeClr val="tx1"/>
                </a:solidFill>
              </a:rPr>
              <a:t>lottery?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775682"/>
              </p:ext>
            </p:extLst>
          </p:nvPr>
        </p:nvGraphicFramePr>
        <p:xfrm>
          <a:off x="411480" y="1722276"/>
          <a:ext cx="6888972" cy="4347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9928"/>
                <a:gridCol w="5529044"/>
              </a:tblGrid>
              <a:tr h="421787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376363" algn="l"/>
                        </a:tabLst>
                      </a:pPr>
                      <a:r>
                        <a:rPr lang="en-US" sz="2000" b="1" kern="1200" dirty="0">
                          <a:solidFill>
                            <a:srgbClr val="FFFF00"/>
                          </a:solidFill>
                          <a:effectLst/>
                        </a:rPr>
                        <a:t>Can apply in future H-1B lottery</a:t>
                      </a:r>
                      <a:r>
                        <a:rPr lang="en-US" sz="2000" b="1" kern="1200" dirty="0">
                          <a:effectLst/>
                        </a:rPr>
                        <a:t> </a:t>
                      </a:r>
                      <a:endParaRPr lang="en-US" sz="900" b="1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75319" marR="75319" marT="37660" marB="37660"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3727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kern="1200" dirty="0">
                          <a:effectLst/>
                        </a:rPr>
                        <a:t>Notification</a:t>
                      </a:r>
                      <a:endParaRPr lang="en-US" sz="900" b="1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75319" marR="75319" marT="37660" marB="3766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1300" kern="1200" dirty="0">
                          <a:effectLst/>
                        </a:rPr>
                        <a:t>BAL will notify employee when petition returned from USCIS.</a:t>
                      </a:r>
                      <a:endParaRPr lang="en-US" sz="900" dirty="0"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75319" marR="75319" marT="37660" marB="3766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92314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kern="1200" dirty="0">
                          <a:effectLst/>
                        </a:rPr>
                        <a:t>Timing</a:t>
                      </a:r>
                      <a:endParaRPr lang="en-US" sz="900" b="1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75319" marR="75319" marT="37660" marB="3766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1300" kern="1200" dirty="0">
                          <a:effectLst/>
                        </a:rPr>
                        <a:t>BAL will not definitively know that the H-1B petition was not selected until USCIS returns the H-1B filing, likely </a:t>
                      </a:r>
                      <a:r>
                        <a:rPr lang="en-US" sz="1300" kern="1200" dirty="0" smtClean="0">
                          <a:effectLst/>
                        </a:rPr>
                        <a:t>July </a:t>
                      </a:r>
                      <a:r>
                        <a:rPr lang="en-US" sz="1300" kern="1200" dirty="0">
                          <a:effectLst/>
                        </a:rPr>
                        <a:t>or </a:t>
                      </a:r>
                      <a:r>
                        <a:rPr lang="en-US" sz="1300" kern="1200" dirty="0" smtClean="0">
                          <a:effectLst/>
                        </a:rPr>
                        <a:t>August. </a:t>
                      </a:r>
                      <a:endParaRPr lang="en-US" sz="900" dirty="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1300" kern="1200" dirty="0" smtClean="0">
                          <a:effectLst/>
                        </a:rPr>
                        <a:t>Indicators </a:t>
                      </a:r>
                      <a:r>
                        <a:rPr lang="en-US" sz="1300" kern="1200" dirty="0">
                          <a:effectLst/>
                        </a:rPr>
                        <a:t>if not selected by early </a:t>
                      </a:r>
                      <a:r>
                        <a:rPr lang="en-US" sz="1300" kern="1200" dirty="0" smtClean="0">
                          <a:effectLst/>
                        </a:rPr>
                        <a:t>May.  BAL will </a:t>
                      </a:r>
                      <a:r>
                        <a:rPr lang="en-US" sz="1300" kern="1200" dirty="0">
                          <a:effectLst/>
                        </a:rPr>
                        <a:t>send updates on anticipated outcomes at that time. </a:t>
                      </a:r>
                      <a:endParaRPr lang="en-US" sz="900" dirty="0"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75319" marR="75319" marT="37660" marB="3766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46119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kern="1200" dirty="0">
                          <a:effectLst/>
                        </a:rPr>
                        <a:t>If Current Work Authorization Expires Before </a:t>
                      </a:r>
                      <a:r>
                        <a:rPr lang="en-US" sz="1300" b="1" kern="1200" dirty="0" smtClean="0">
                          <a:effectLst/>
                        </a:rPr>
                        <a:t>4/1/19</a:t>
                      </a:r>
                      <a:endParaRPr lang="en-US" sz="900" b="1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75319" marR="75319" marT="37660" marB="3766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1300" kern="1200" dirty="0">
                          <a:effectLst/>
                        </a:rPr>
                        <a:t>BAL will track work authorization expiration, and proactively reach out to assist with extension process. </a:t>
                      </a:r>
                      <a:endParaRPr lang="en-US" sz="900" dirty="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1300" kern="1200" dirty="0" smtClean="0">
                          <a:effectLst/>
                        </a:rPr>
                        <a:t>BAL </a:t>
                      </a:r>
                      <a:r>
                        <a:rPr lang="en-US" sz="1300" kern="1200" dirty="0">
                          <a:effectLst/>
                        </a:rPr>
                        <a:t>assists </a:t>
                      </a:r>
                      <a:r>
                        <a:rPr lang="en-US" sz="1300" kern="1200" dirty="0" smtClean="0">
                          <a:effectLst/>
                        </a:rPr>
                        <a:t>Expedia employees </a:t>
                      </a:r>
                      <a:r>
                        <a:rPr lang="en-US" sz="1300" kern="1200" dirty="0">
                          <a:effectLst/>
                        </a:rPr>
                        <a:t>with </a:t>
                      </a:r>
                      <a:r>
                        <a:rPr lang="en-US" sz="1300" kern="1200" dirty="0" smtClean="0">
                          <a:effectLst/>
                        </a:rPr>
                        <a:t> STEM </a:t>
                      </a:r>
                      <a:r>
                        <a:rPr lang="en-US" sz="1300" kern="1200" dirty="0">
                          <a:effectLst/>
                        </a:rPr>
                        <a:t>training </a:t>
                      </a:r>
                      <a:r>
                        <a:rPr lang="en-US" sz="1300" kern="1200" dirty="0" smtClean="0">
                          <a:effectLst/>
                        </a:rPr>
                        <a:t>plans and Evaluations.</a:t>
                      </a:r>
                      <a:endParaRPr lang="en-US" sz="900" dirty="0"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75319" marR="75319" marT="37660" marB="3766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38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t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happens if H-1B petition is </a:t>
            </a:r>
            <a:r>
              <a:rPr lang="en-US" u="sng" dirty="0">
                <a:solidFill>
                  <a:schemeClr val="tx1"/>
                </a:solidFill>
              </a:rPr>
              <a:t>NOT</a:t>
            </a:r>
            <a:r>
              <a:rPr lang="en-US" dirty="0">
                <a:solidFill>
                  <a:schemeClr val="tx1"/>
                </a:solidFill>
              </a:rPr>
              <a:t> selected in lottery?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2049331"/>
              </p:ext>
            </p:extLst>
          </p:nvPr>
        </p:nvGraphicFramePr>
        <p:xfrm>
          <a:off x="368710" y="1828800"/>
          <a:ext cx="6931742" cy="41860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214"/>
                <a:gridCol w="5500528"/>
              </a:tblGrid>
              <a:tr h="359616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200" dirty="0">
                          <a:solidFill>
                            <a:srgbClr val="FFFF00"/>
                          </a:solidFill>
                          <a:effectLst/>
                        </a:rPr>
                        <a:t>Last chance at the H-1B lottery</a:t>
                      </a:r>
                      <a:endParaRPr lang="en-US" sz="2000" dirty="0">
                        <a:solidFill>
                          <a:srgbClr val="FFFF00"/>
                        </a:solidFill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4217" marR="64217" marT="32109" marB="32109"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80869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kern="1200" dirty="0">
                          <a:effectLst/>
                        </a:rPr>
                        <a:t>Notification</a:t>
                      </a:r>
                      <a:endParaRPr lang="en-US" sz="1300" b="1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4217" marR="64217" marT="32109" marB="32109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1300" kern="1200" dirty="0">
                          <a:effectLst/>
                        </a:rPr>
                        <a:t>If this is your last chance at the H-1B lottery before running out of US work authorization</a:t>
                      </a:r>
                      <a:r>
                        <a:rPr lang="en-US" sz="1300" kern="1200" dirty="0" smtClean="0">
                          <a:effectLst/>
                        </a:rPr>
                        <a:t>, BAL and Expedia Immigration</a:t>
                      </a:r>
                      <a:r>
                        <a:rPr lang="en-US" sz="1300" kern="1200" baseline="0" dirty="0" smtClean="0">
                          <a:effectLst/>
                        </a:rPr>
                        <a:t> will be identifying these cases and reaching out about contingency plans.</a:t>
                      </a:r>
                      <a:endParaRPr lang="en-US" sz="1300" dirty="0">
                        <a:effectLst/>
                      </a:endParaRPr>
                    </a:p>
                    <a:p>
                      <a:pPr marL="0" marR="0" lvl="0" indent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  <a:tabLst>
                          <a:tab pos="457200" algn="l"/>
                        </a:tabLst>
                      </a:pPr>
                      <a:endParaRPr lang="en-US" sz="1300" dirty="0"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4217" marR="64217" marT="32109" marB="32109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50749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kern="1200" dirty="0">
                          <a:effectLst/>
                        </a:rPr>
                        <a:t>Timing</a:t>
                      </a:r>
                      <a:endParaRPr lang="en-US" sz="1300" b="1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4217" marR="64217" marT="32109" marB="32109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1300" kern="1200" dirty="0">
                          <a:effectLst/>
                        </a:rPr>
                        <a:t>Expect to receive update on selection indicators by early May</a:t>
                      </a:r>
                      <a:r>
                        <a:rPr lang="en-US" sz="1300" kern="1200" dirty="0" smtClean="0">
                          <a:effectLst/>
                        </a:rPr>
                        <a:t>.</a:t>
                      </a:r>
                    </a:p>
                    <a:p>
                      <a:pPr marL="0" marR="0" lvl="0" indent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  <a:tabLst>
                          <a:tab pos="457200" algn="l"/>
                        </a:tabLst>
                      </a:pPr>
                      <a:endParaRPr lang="en-US" sz="1300" dirty="0"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4217" marR="64217" marT="32109" marB="32109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44274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kern="1200" dirty="0">
                          <a:effectLst/>
                        </a:rPr>
                        <a:t>Before Expiration of Work Authorization</a:t>
                      </a:r>
                      <a:endParaRPr lang="en-US" sz="1300" b="1" dirty="0">
                        <a:effectLst/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4217" marR="64217" marT="32109" marB="32109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504" marR="0" lvl="0" indent="-17145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914400" algn="l"/>
                        </a:tabLst>
                      </a:pPr>
                      <a:r>
                        <a:rPr lang="en-US" sz="1300" kern="1200" dirty="0" smtClean="0">
                          <a:effectLst/>
                        </a:rPr>
                        <a:t>Employee </a:t>
                      </a:r>
                      <a:r>
                        <a:rPr lang="en-US" sz="1300" kern="1200" dirty="0">
                          <a:effectLst/>
                        </a:rPr>
                        <a:t>may have to depart the US when work authorization </a:t>
                      </a:r>
                      <a:r>
                        <a:rPr lang="en-US" sz="1300" kern="1200" dirty="0" smtClean="0">
                          <a:effectLst/>
                        </a:rPr>
                        <a:t>expires.</a:t>
                      </a:r>
                    </a:p>
                    <a:p>
                      <a:pPr marL="171504" marR="0" lvl="0" indent="-17145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  <a:tabLst>
                          <a:tab pos="914400" algn="l"/>
                        </a:tabLst>
                      </a:pPr>
                      <a:r>
                        <a:rPr lang="en-US" sz="1300" kern="1200" dirty="0" smtClean="0">
                          <a:effectLst/>
                        </a:rPr>
                        <a:t>Expedia</a:t>
                      </a:r>
                      <a:r>
                        <a:rPr lang="en-US" sz="1300" kern="1200" baseline="0" dirty="0" smtClean="0">
                          <a:effectLst/>
                        </a:rPr>
                        <a:t> </a:t>
                      </a:r>
                      <a:r>
                        <a:rPr lang="en-US" sz="1300" kern="1200" dirty="0" smtClean="0">
                          <a:effectLst/>
                        </a:rPr>
                        <a:t>Immigration </a:t>
                      </a:r>
                      <a:r>
                        <a:rPr lang="en-US" sz="1300" kern="1200" dirty="0">
                          <a:effectLst/>
                        </a:rPr>
                        <a:t>will partner with employee, manager, and </a:t>
                      </a:r>
                      <a:r>
                        <a:rPr lang="en-US" sz="1300" kern="1200" dirty="0" smtClean="0">
                          <a:effectLst/>
                        </a:rPr>
                        <a:t>HRBP in  finalizing contingency plans</a:t>
                      </a:r>
                      <a:endParaRPr lang="en-US" sz="1300" b="0" dirty="0"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4217" marR="64217" marT="32109" marB="32109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827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4375" y="3328988"/>
            <a:ext cx="8112425" cy="199548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How Expedia is pro-actively addressing these issues for 2018: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 marL="742896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Providing more detailed job descriptions (i.e. projects, technologies, etc. utilized in performance of your duties)</a:t>
            </a:r>
          </a:p>
          <a:p>
            <a:pPr marL="742896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Securing detailed employment verification letters if degree not clearly related to position</a:t>
            </a:r>
          </a:p>
          <a:p>
            <a:pPr marL="742896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Providing additional maintenance of status documents 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H-1B CAP 2017: What WE Learned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57625" y="1371600"/>
            <a:ext cx="914400" cy="914400"/>
          </a:xfrm>
          <a:prstGeom prst="rect">
            <a:avLst/>
          </a:prstGeom>
          <a:ln>
            <a:noFill/>
          </a:ln>
        </p:spPr>
        <p:txBody>
          <a:bodyPr vert="horz" wrap="none" lIns="0" tIns="0" rIns="0" bIns="0" rtlCol="0" anchor="b">
            <a:noAutofit/>
          </a:bodyPr>
          <a:lstStyle/>
          <a:p>
            <a:endParaRPr lang="en-US" dirty="0" smtClean="0"/>
          </a:p>
        </p:txBody>
      </p:sp>
      <p:sp>
        <p:nvSpPr>
          <p:cNvPr id="10" name="Text Placeholder 1"/>
          <p:cNvSpPr txBox="1">
            <a:spLocks/>
          </p:cNvSpPr>
          <p:nvPr/>
        </p:nvSpPr>
        <p:spPr>
          <a:xfrm>
            <a:off x="574375" y="1085848"/>
            <a:ext cx="8001000" cy="1924052"/>
          </a:xfrm>
          <a:prstGeom prst="rect">
            <a:avLst/>
          </a:prstGeom>
          <a:solidFill>
            <a:srgbClr val="50676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0" tIns="0" rIns="0" bIns="0" rtlCol="0" anchor="t">
            <a:noAutofit/>
          </a:bodyPr>
          <a:lstStyle>
            <a:lvl1pPr marL="0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700" kern="1200">
                <a:solidFill>
                  <a:srgbClr val="878787"/>
                </a:solidFill>
                <a:latin typeface="Arial"/>
                <a:ea typeface="+mn-ea"/>
                <a:cs typeface="Arial"/>
              </a:defRPr>
            </a:lvl1pPr>
            <a:lvl2pPr marL="457146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293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440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586" indent="0" algn="l" defTabSz="457146" rtl="0" eaLnBrk="1" latinLnBrk="0" hangingPunct="1">
              <a:lnSpc>
                <a:spcPts val="2100"/>
              </a:lnSpc>
              <a:spcBef>
                <a:spcPts val="0"/>
              </a:spcBef>
              <a:buSzPct val="70000"/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5733" indent="0" algn="l" defTabSz="457146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879" indent="0" algn="l" defTabSz="457146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026" indent="0" algn="l" defTabSz="457146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172" indent="0" algn="l" defTabSz="457146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FF00"/>
                </a:solidFill>
              </a:rPr>
              <a:t>What we learned: </a:t>
            </a:r>
          </a:p>
          <a:p>
            <a:endParaRPr lang="en-US" dirty="0" smtClean="0">
              <a:solidFill>
                <a:srgbClr val="FFFF00"/>
              </a:solidFill>
            </a:endParaRPr>
          </a:p>
          <a:p>
            <a:pPr marL="742896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Increased overall scrutiny </a:t>
            </a:r>
          </a:p>
          <a:p>
            <a:pPr marL="742896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Requests for Evidence questioning specialty occupation, employee qualifications, and maintenance of status</a:t>
            </a:r>
          </a:p>
          <a:p>
            <a:pPr marL="742896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Denials for certain occupations (Expedia continues to have a very low rate of denial</a:t>
            </a:r>
            <a:r>
              <a:rPr lang="en-US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4216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chemeClr val="tx1"/>
                </a:solidFill>
              </a:rPr>
              <a:t>In </a:t>
            </a:r>
            <a:r>
              <a:rPr lang="en-US" sz="1800" dirty="0" smtClean="0">
                <a:solidFill>
                  <a:schemeClr val="tx1"/>
                </a:solidFill>
              </a:rPr>
              <a:t>April 2017, </a:t>
            </a:r>
            <a:r>
              <a:rPr lang="en-US" sz="1800" dirty="0">
                <a:solidFill>
                  <a:schemeClr val="tx1"/>
                </a:solidFill>
              </a:rPr>
              <a:t>President Trump signed the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“Buy American and Hire American” Executive Order (EO). </a:t>
            </a:r>
            <a:endParaRPr lang="en-US" sz="1800" dirty="0" smtClean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  <a:p>
            <a:pPr marL="570230" lvl="1" indent="-271463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The EO directs gov’t agencies to prevent </a:t>
            </a:r>
            <a:r>
              <a:rPr lang="en-US" b="1" dirty="0">
                <a:solidFill>
                  <a:schemeClr val="tx1"/>
                </a:solidFill>
              </a:rPr>
              <a:t>fraud and abuse </a:t>
            </a:r>
            <a:r>
              <a:rPr lang="en-US" dirty="0">
                <a:solidFill>
                  <a:schemeClr val="tx1"/>
                </a:solidFill>
              </a:rPr>
              <a:t>in the immigration system.</a:t>
            </a:r>
          </a:p>
          <a:p>
            <a:pPr marL="570230" lvl="1" indent="-271463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The EO asks for reforms “to ensure that H-1B visas are awarded to the </a:t>
            </a:r>
            <a:r>
              <a:rPr lang="en-US" b="1" dirty="0">
                <a:solidFill>
                  <a:schemeClr val="tx1"/>
                </a:solidFill>
              </a:rPr>
              <a:t>most-skilled or highest-paid</a:t>
            </a:r>
            <a:r>
              <a:rPr lang="en-US" dirty="0">
                <a:solidFill>
                  <a:schemeClr val="tx1"/>
                </a:solidFill>
              </a:rPr>
              <a:t>” individuals</a:t>
            </a:r>
            <a:endParaRPr lang="en-US" sz="1800" dirty="0">
              <a:solidFill>
                <a:schemeClr val="tx1"/>
              </a:solidFill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H-1b (cap) In the News…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546154"/>
              </p:ext>
            </p:extLst>
          </p:nvPr>
        </p:nvGraphicFramePr>
        <p:xfrm>
          <a:off x="609594" y="3965509"/>
          <a:ext cx="7058028" cy="22270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62353"/>
                <a:gridCol w="3495675"/>
              </a:tblGrid>
              <a:tr h="48037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baseline="0" dirty="0">
                          <a:ln>
                            <a:noFill/>
                          </a:ln>
                          <a:solidFill>
                            <a:srgbClr val="FFE24A"/>
                          </a:solidFill>
                          <a:effectLst/>
                        </a:rPr>
                        <a:t>Expected Change</a:t>
                      </a:r>
                      <a:endParaRPr lang="en-US" sz="1800" b="1" i="0" baseline="0" dirty="0">
                        <a:ln>
                          <a:noFill/>
                        </a:ln>
                        <a:solidFill>
                          <a:srgbClr val="FFE24A"/>
                        </a:solidFill>
                        <a:effectLst/>
                        <a:latin typeface="Calibri"/>
                        <a:ea typeface="PMingLiU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50676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baseline="0" dirty="0">
                          <a:ln>
                            <a:noFill/>
                          </a:ln>
                          <a:solidFill>
                            <a:srgbClr val="FFE24A"/>
                          </a:solidFill>
                          <a:effectLst/>
                        </a:rPr>
                        <a:t>Will it impact this upcoming </a:t>
                      </a:r>
                      <a:endParaRPr lang="en-US" sz="1800" b="1" i="0" baseline="0" dirty="0" smtClean="0">
                        <a:ln>
                          <a:noFill/>
                        </a:ln>
                        <a:solidFill>
                          <a:srgbClr val="FFE24A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0" baseline="0" dirty="0" smtClean="0">
                          <a:ln>
                            <a:noFill/>
                          </a:ln>
                          <a:solidFill>
                            <a:srgbClr val="FFE24A"/>
                          </a:solidFill>
                          <a:effectLst/>
                        </a:rPr>
                        <a:t>H-1B </a:t>
                      </a:r>
                      <a:r>
                        <a:rPr lang="en-US" sz="1800" b="1" i="0" baseline="0" dirty="0">
                          <a:ln>
                            <a:noFill/>
                          </a:ln>
                          <a:solidFill>
                            <a:srgbClr val="FFE24A"/>
                          </a:solidFill>
                          <a:effectLst/>
                        </a:rPr>
                        <a:t>Cap filing?</a:t>
                      </a:r>
                      <a:endParaRPr lang="en-US" sz="1800" b="1" i="0" baseline="0" dirty="0">
                        <a:ln>
                          <a:noFill/>
                        </a:ln>
                        <a:solidFill>
                          <a:srgbClr val="FFE24A"/>
                        </a:solidFill>
                        <a:effectLst/>
                        <a:latin typeface="Calibri"/>
                        <a:ea typeface="PMingLiU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50676F"/>
                    </a:solidFill>
                  </a:tcPr>
                </a:tc>
              </a:tr>
              <a:tr h="614475">
                <a:tc>
                  <a:txBody>
                    <a:bodyPr/>
                    <a:lstStyle/>
                    <a:p>
                      <a:pPr marL="0" marR="0" indent="0" algn="l" defTabSz="4571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baseline="0" dirty="0" smtClean="0">
                          <a:ln>
                            <a:solidFill>
                              <a:srgbClr val="FFE24A"/>
                            </a:solidFill>
                          </a:ln>
                          <a:solidFill>
                            <a:srgbClr val="FFE24A"/>
                          </a:solidFill>
                          <a:effectLst/>
                          <a:latin typeface="+mn-lt"/>
                        </a:rPr>
                        <a:t>DHS plans to propose a pre-registration system for cap-subject H-1B visa applicants. </a:t>
                      </a:r>
                      <a:endParaRPr lang="en-US" sz="1200" b="0" baseline="0" dirty="0" smtClean="0">
                        <a:ln>
                          <a:solidFill>
                            <a:srgbClr val="FFE24A"/>
                          </a:solidFill>
                        </a:ln>
                        <a:solidFill>
                          <a:srgbClr val="FFE24A"/>
                        </a:solidFill>
                        <a:effectLst/>
                        <a:latin typeface="+mn-lt"/>
                        <a:ea typeface="PMingLiU"/>
                        <a:cs typeface="Times New Roman"/>
                      </a:endParaRPr>
                    </a:p>
                    <a:p>
                      <a:endParaRPr lang="en-US" sz="1200" b="0" baseline="0" dirty="0">
                        <a:ln>
                          <a:solidFill>
                            <a:srgbClr val="FFE24A"/>
                          </a:solidFill>
                        </a:ln>
                        <a:solidFill>
                          <a:srgbClr val="FFE24A"/>
                        </a:solidFill>
                        <a:latin typeface="+mn-lt"/>
                      </a:endParaRPr>
                    </a:p>
                  </a:txBody>
                  <a:tcPr marL="68580" marR="68580" marT="0" marB="0">
                    <a:solidFill>
                      <a:srgbClr val="50676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baseline="0" dirty="0" smtClean="0">
                          <a:ln>
                            <a:solidFill>
                              <a:srgbClr val="FFE24A"/>
                            </a:solidFill>
                          </a:ln>
                          <a:solidFill>
                            <a:srgbClr val="FFE24A"/>
                          </a:solidFill>
                          <a:effectLst/>
                          <a:latin typeface="+mn-lt"/>
                        </a:rPr>
                        <a:t>No.  </a:t>
                      </a:r>
                      <a:r>
                        <a:rPr lang="en-US" sz="1200" b="0" baseline="0" smtClean="0">
                          <a:ln>
                            <a:solidFill>
                              <a:srgbClr val="FFE24A"/>
                            </a:solidFill>
                          </a:ln>
                          <a:solidFill>
                            <a:srgbClr val="FFE24A"/>
                          </a:solidFill>
                          <a:effectLst/>
                          <a:latin typeface="+mn-lt"/>
                        </a:rPr>
                        <a:t>May </a:t>
                      </a:r>
                      <a:r>
                        <a:rPr lang="en-US" sz="1200" b="0" baseline="0" dirty="0" smtClean="0">
                          <a:ln>
                            <a:solidFill>
                              <a:srgbClr val="FFE24A"/>
                            </a:solidFill>
                          </a:ln>
                          <a:solidFill>
                            <a:srgbClr val="FFE24A"/>
                          </a:solidFill>
                          <a:effectLst/>
                          <a:latin typeface="+mn-lt"/>
                        </a:rPr>
                        <a:t>impact 2019 filings.</a:t>
                      </a:r>
                      <a:endParaRPr lang="en-US" sz="1200" b="0" baseline="0" dirty="0">
                        <a:ln>
                          <a:solidFill>
                            <a:srgbClr val="FFE24A"/>
                          </a:solidFill>
                        </a:ln>
                        <a:solidFill>
                          <a:srgbClr val="FFE24A"/>
                        </a:solidFill>
                        <a:effectLst/>
                        <a:latin typeface="+mn-lt"/>
                        <a:ea typeface="PMingLiU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50676F"/>
                    </a:solidFill>
                  </a:tcPr>
                </a:tc>
              </a:tr>
              <a:tr h="9816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baseline="0" dirty="0">
                          <a:ln>
                            <a:solidFill>
                              <a:srgbClr val="FFE24A"/>
                            </a:solidFill>
                          </a:ln>
                          <a:solidFill>
                            <a:srgbClr val="FFE24A"/>
                          </a:solidFill>
                          <a:effectLst/>
                          <a:latin typeface="+mn-lt"/>
                        </a:rPr>
                        <a:t>DHS will propose a rule to revise the definition of “specialty occupation” for H-1B eligibility </a:t>
                      </a:r>
                      <a:r>
                        <a:rPr lang="en-US" sz="1200" b="0" baseline="0" dirty="0" smtClean="0">
                          <a:ln>
                            <a:solidFill>
                              <a:srgbClr val="FFE24A"/>
                            </a:solidFill>
                          </a:ln>
                          <a:solidFill>
                            <a:srgbClr val="FFE24A"/>
                          </a:solidFill>
                          <a:effectLst/>
                          <a:latin typeface="+mn-lt"/>
                        </a:rPr>
                        <a:t>.</a:t>
                      </a:r>
                      <a:endParaRPr lang="en-US" sz="1200" b="0" baseline="0" dirty="0">
                        <a:ln>
                          <a:solidFill>
                            <a:srgbClr val="FFE24A"/>
                          </a:solidFill>
                        </a:ln>
                        <a:solidFill>
                          <a:srgbClr val="FFE24A"/>
                        </a:solidFill>
                        <a:effectLst/>
                        <a:latin typeface="+mn-lt"/>
                        <a:ea typeface="PMingLiU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50676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baseline="0" dirty="0">
                          <a:ln>
                            <a:solidFill>
                              <a:srgbClr val="FFE24A"/>
                            </a:solidFill>
                          </a:ln>
                          <a:solidFill>
                            <a:srgbClr val="FFE24A"/>
                          </a:solidFill>
                          <a:effectLst/>
                          <a:latin typeface="+mn-lt"/>
                        </a:rPr>
                        <a:t>No. </a:t>
                      </a:r>
                      <a:endParaRPr lang="en-US" sz="1200" b="0" baseline="0" dirty="0">
                        <a:ln>
                          <a:solidFill>
                            <a:srgbClr val="FFE24A"/>
                          </a:solidFill>
                        </a:ln>
                        <a:solidFill>
                          <a:srgbClr val="FFE24A"/>
                        </a:solidFill>
                        <a:effectLst/>
                        <a:latin typeface="+mn-lt"/>
                        <a:ea typeface="PMingLiU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50676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430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11480" y="1811956"/>
            <a:ext cx="6858002" cy="4343400"/>
          </a:xfrm>
        </p:spPr>
        <p:txBody>
          <a:bodyPr/>
          <a:lstStyle/>
          <a:p>
            <a:r>
              <a:rPr lang="en-US" sz="1800" dirty="0" smtClean="0">
                <a:solidFill>
                  <a:schemeClr val="tx1"/>
                </a:solidFill>
              </a:rPr>
              <a:t>Applying </a:t>
            </a:r>
            <a:r>
              <a:rPr lang="en-US" sz="1800" dirty="0">
                <a:solidFill>
                  <a:schemeClr val="tx1"/>
                </a:solidFill>
              </a:rPr>
              <a:t>with Premium Processing </a:t>
            </a:r>
            <a:r>
              <a:rPr lang="en-US" sz="1800" dirty="0" smtClean="0">
                <a:solidFill>
                  <a:schemeClr val="tx1"/>
                </a:solidFill>
              </a:rPr>
              <a:t>increases </a:t>
            </a:r>
            <a:r>
              <a:rPr lang="en-US" sz="1800" dirty="0">
                <a:solidFill>
                  <a:schemeClr val="tx1"/>
                </a:solidFill>
              </a:rPr>
              <a:t>my odds of selection in the </a:t>
            </a:r>
            <a:r>
              <a:rPr lang="en-US" sz="1800" dirty="0" smtClean="0">
                <a:solidFill>
                  <a:schemeClr val="tx1"/>
                </a:solidFill>
              </a:rPr>
              <a:t>lottery</a:t>
            </a:r>
            <a:r>
              <a:rPr lang="en-US" sz="1800" dirty="0" smtClean="0"/>
              <a:t>. </a:t>
            </a:r>
            <a:r>
              <a:rPr lang="en-US" sz="1800" b="1" dirty="0" smtClean="0">
                <a:solidFill>
                  <a:srgbClr val="FF0000"/>
                </a:solidFill>
              </a:rPr>
              <a:t>False</a:t>
            </a:r>
          </a:p>
          <a:p>
            <a:endParaRPr lang="en-US" sz="1800" dirty="0" smtClean="0"/>
          </a:p>
          <a:p>
            <a:r>
              <a:rPr lang="en-US" sz="1800" dirty="0" smtClean="0">
                <a:solidFill>
                  <a:schemeClr val="tx1"/>
                </a:solidFill>
              </a:rPr>
              <a:t>Having </a:t>
            </a:r>
            <a:r>
              <a:rPr lang="en-US" sz="1800" dirty="0">
                <a:solidFill>
                  <a:schemeClr val="tx1"/>
                </a:solidFill>
              </a:rPr>
              <a:t>a </a:t>
            </a:r>
            <a:r>
              <a:rPr lang="en-US" sz="1800" dirty="0" smtClean="0">
                <a:solidFill>
                  <a:schemeClr val="tx1"/>
                </a:solidFill>
              </a:rPr>
              <a:t>US Master’s </a:t>
            </a:r>
            <a:r>
              <a:rPr lang="en-US" sz="1800">
                <a:solidFill>
                  <a:schemeClr val="tx1"/>
                </a:solidFill>
              </a:rPr>
              <a:t>degree </a:t>
            </a:r>
            <a:r>
              <a:rPr lang="en-US" sz="1800" smtClean="0">
                <a:solidFill>
                  <a:schemeClr val="tx1"/>
                </a:solidFill>
              </a:rPr>
              <a:t>increases the </a:t>
            </a:r>
            <a:r>
              <a:rPr lang="en-US" sz="1800" dirty="0">
                <a:solidFill>
                  <a:schemeClr val="tx1"/>
                </a:solidFill>
              </a:rPr>
              <a:t>odds of </a:t>
            </a:r>
            <a:r>
              <a:rPr lang="en-US" sz="1800" dirty="0" smtClean="0">
                <a:solidFill>
                  <a:schemeClr val="tx1"/>
                </a:solidFill>
              </a:rPr>
              <a:t>selection. </a:t>
            </a:r>
            <a:r>
              <a:rPr lang="en-US" sz="1800" b="1" dirty="0" smtClean="0">
                <a:solidFill>
                  <a:srgbClr val="00B050"/>
                </a:solidFill>
              </a:rPr>
              <a:t>True</a:t>
            </a:r>
            <a:r>
              <a:rPr lang="en-US" sz="1800" dirty="0" smtClean="0">
                <a:solidFill>
                  <a:srgbClr val="00B050"/>
                </a:solidFill>
              </a:rPr>
              <a:t> </a:t>
            </a:r>
            <a:r>
              <a:rPr lang="en-US" sz="1800" dirty="0" smtClean="0">
                <a:solidFill>
                  <a:schemeClr val="tx1"/>
                </a:solidFill>
              </a:rPr>
              <a:t>Having a PhD </a:t>
            </a:r>
            <a:r>
              <a:rPr lang="en-US" sz="1800" dirty="0">
                <a:solidFill>
                  <a:schemeClr val="tx1"/>
                </a:solidFill>
              </a:rPr>
              <a:t>increase odds even </a:t>
            </a:r>
            <a:r>
              <a:rPr lang="en-US" sz="1800" dirty="0" smtClean="0">
                <a:solidFill>
                  <a:schemeClr val="tx1"/>
                </a:solidFill>
              </a:rPr>
              <a:t>more</a:t>
            </a:r>
            <a:r>
              <a:rPr lang="en-US" sz="1800" dirty="0" smtClean="0"/>
              <a:t>. </a:t>
            </a:r>
            <a:r>
              <a:rPr lang="en-US" sz="1800" b="1" dirty="0" smtClean="0">
                <a:solidFill>
                  <a:srgbClr val="FF0000"/>
                </a:solidFill>
              </a:rPr>
              <a:t>False</a:t>
            </a:r>
          </a:p>
          <a:p>
            <a:endParaRPr lang="en-US" sz="1800" dirty="0" smtClean="0"/>
          </a:p>
          <a:p>
            <a:r>
              <a:rPr lang="en-US" sz="1800" dirty="0" smtClean="0">
                <a:solidFill>
                  <a:schemeClr val="tx1"/>
                </a:solidFill>
              </a:rPr>
              <a:t>H-1B </a:t>
            </a:r>
            <a:r>
              <a:rPr lang="en-US" sz="1800" dirty="0">
                <a:solidFill>
                  <a:schemeClr val="tx1"/>
                </a:solidFill>
              </a:rPr>
              <a:t>petitions for certain positions more likely to be selected in the </a:t>
            </a:r>
            <a:r>
              <a:rPr lang="en-US" sz="1800" dirty="0" smtClean="0">
                <a:solidFill>
                  <a:schemeClr val="tx1"/>
                </a:solidFill>
              </a:rPr>
              <a:t>lottery. </a:t>
            </a:r>
            <a:r>
              <a:rPr lang="en-US" sz="1800" b="1" dirty="0" smtClean="0">
                <a:solidFill>
                  <a:srgbClr val="FF0000"/>
                </a:solidFill>
              </a:rPr>
              <a:t>False</a:t>
            </a:r>
          </a:p>
          <a:p>
            <a:endParaRPr lang="en-US" sz="1800" b="1" dirty="0">
              <a:solidFill>
                <a:srgbClr val="00B050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Expedia can file </a:t>
            </a:r>
            <a:r>
              <a:rPr lang="en-US" sz="1800" dirty="0">
                <a:solidFill>
                  <a:schemeClr val="tx1"/>
                </a:solidFill>
              </a:rPr>
              <a:t>an H-1B petition on my behalf before I graduate from </a:t>
            </a:r>
            <a:r>
              <a:rPr lang="en-US" sz="1800" dirty="0" smtClean="0">
                <a:solidFill>
                  <a:schemeClr val="tx1"/>
                </a:solidFill>
              </a:rPr>
              <a:t>school. </a:t>
            </a:r>
            <a:r>
              <a:rPr lang="en-US" sz="1800" b="1" dirty="0" smtClean="0">
                <a:solidFill>
                  <a:srgbClr val="00B050"/>
                </a:solidFill>
              </a:rPr>
              <a:t>Maybe</a:t>
            </a:r>
          </a:p>
          <a:p>
            <a:endParaRPr lang="en-US" sz="1800" b="1" dirty="0">
              <a:solidFill>
                <a:srgbClr val="FF0000"/>
              </a:solidFill>
            </a:endParaRPr>
          </a:p>
          <a:p>
            <a:r>
              <a:rPr lang="en-US" sz="1800" dirty="0" smtClean="0">
                <a:solidFill>
                  <a:schemeClr val="tx1"/>
                </a:solidFill>
              </a:rPr>
              <a:t>Expedia can file more than one petition for me</a:t>
            </a:r>
            <a:r>
              <a:rPr lang="en-US" sz="1800" b="1" dirty="0" smtClean="0">
                <a:solidFill>
                  <a:schemeClr val="tx1"/>
                </a:solidFill>
              </a:rPr>
              <a:t>.</a:t>
            </a:r>
            <a:r>
              <a:rPr lang="en-US" sz="1800" b="1" dirty="0" smtClean="0">
                <a:solidFill>
                  <a:srgbClr val="FF0000"/>
                </a:solidFill>
              </a:rPr>
              <a:t>  False</a:t>
            </a:r>
          </a:p>
          <a:p>
            <a:endParaRPr lang="en-US" sz="1800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TRUE OR FALSE?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152" name="Picture 8" descr="C:\Users\dghosh\AppData\Local\Microsoft\Windows\Temporary Internet Files\Content.IE5\5FB5D7I5\thumbs-up-and-down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369" y="5266743"/>
            <a:ext cx="2997986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992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Delya Ghosh</a:t>
            </a:r>
          </a:p>
          <a:p>
            <a:r>
              <a:rPr lang="en-US" dirty="0" smtClean="0"/>
              <a:t>Partner</a:t>
            </a:r>
          </a:p>
          <a:p>
            <a:r>
              <a:rPr lang="en-US" dirty="0" smtClean="0">
                <a:solidFill>
                  <a:srgbClr val="50676F"/>
                </a:solidFill>
              </a:rPr>
              <a:t>dghosh@balglobal.com</a:t>
            </a:r>
          </a:p>
          <a:p>
            <a:r>
              <a:rPr lang="en-US" dirty="0" smtClean="0"/>
              <a:t>+1 415 743 9694</a:t>
            </a:r>
          </a:p>
          <a:p>
            <a:endParaRPr lang="en-US" dirty="0"/>
          </a:p>
          <a:p>
            <a:r>
              <a:rPr lang="en-US" dirty="0" smtClean="0"/>
              <a:t>Margret Gonzales</a:t>
            </a:r>
          </a:p>
          <a:p>
            <a:r>
              <a:rPr lang="en-US" dirty="0" smtClean="0"/>
              <a:t>Associate</a:t>
            </a:r>
          </a:p>
          <a:p>
            <a:r>
              <a:rPr lang="en-US" dirty="0" smtClean="0">
                <a:solidFill>
                  <a:srgbClr val="50676F"/>
                </a:solidFill>
              </a:rPr>
              <a:t>mgonzales@balglobal.com</a:t>
            </a:r>
            <a:r>
              <a:rPr lang="en-US" dirty="0" smtClean="0"/>
              <a:t> </a:t>
            </a:r>
          </a:p>
          <a:p>
            <a:r>
              <a:rPr lang="en-US" dirty="0" smtClean="0"/>
              <a:t>+1 415 743 9622</a:t>
            </a:r>
          </a:p>
          <a:p>
            <a:endParaRPr lang="en-US" dirty="0"/>
          </a:p>
          <a:p>
            <a:r>
              <a:rPr lang="en-US" dirty="0" smtClean="0"/>
              <a:t>Expedia Immigration</a:t>
            </a:r>
          </a:p>
          <a:p>
            <a:r>
              <a:rPr lang="en-US" dirty="0" smtClean="0">
                <a:solidFill>
                  <a:srgbClr val="50676F"/>
                </a:solidFill>
              </a:rPr>
              <a:t>immigration@expedia.com</a:t>
            </a:r>
            <a:endParaRPr lang="en-US" dirty="0">
              <a:solidFill>
                <a:srgbClr val="50676F"/>
              </a:solidFill>
            </a:endParaRPr>
          </a:p>
          <a:p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Contacts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122" name="Picture 2" descr="C:\Users\dghosh\AppData\Local\Microsoft\Windows\Temporary Internet Files\Content.IE5\YGR4DJR2\contacts[1]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910" y="2212258"/>
            <a:ext cx="2973705" cy="2194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95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18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Questions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146" name="Picture 2" descr="C:\Users\dghosh\AppData\Local\Microsoft\Windows\Temporary Internet Files\Content.IE5\6FIBFJFF\questions[1]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7" y="1843087"/>
            <a:ext cx="3514725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dghosh\AppData\Local\Microsoft\Windows\Temporary Internet Files\Content.IE5\ESY4PO34\question-mark7a[1]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0" y="1524000"/>
            <a:ext cx="508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415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67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1480" y="933226"/>
            <a:ext cx="5486400" cy="3664230"/>
          </a:xfrm>
        </p:spPr>
        <p:txBody>
          <a:bodyPr/>
          <a:lstStyle/>
          <a:p>
            <a:r>
              <a:rPr lang="en-US" dirty="0" smtClean="0"/>
              <a:t>Expedia </a:t>
            </a:r>
            <a:br>
              <a:rPr lang="en-US" dirty="0" smtClean="0"/>
            </a:br>
            <a:r>
              <a:rPr lang="en-US" dirty="0" smtClean="0"/>
              <a:t>H-1B Cap </a:t>
            </a:r>
            <a:br>
              <a:rPr lang="en-US" dirty="0" smtClean="0"/>
            </a:br>
            <a:r>
              <a:rPr lang="en-US" dirty="0" smtClean="0"/>
              <a:t>Webinar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FFE24A"/>
                </a:solidFill>
              </a:rPr>
              <a:t>January 29, 2018</a:t>
            </a:r>
            <a:endParaRPr lang="en-US" dirty="0">
              <a:solidFill>
                <a:srgbClr val="FFE2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79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3"/>
          <p:cNvSpPr txBox="1">
            <a:spLocks/>
          </p:cNvSpPr>
          <p:nvPr/>
        </p:nvSpPr>
        <p:spPr>
          <a:xfrm>
            <a:off x="504668" y="942109"/>
            <a:ext cx="8001000" cy="646546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lvl1pPr algn="l" defTabSz="457200" rtl="0" eaLnBrk="1" latinLnBrk="0" hangingPunct="1">
              <a:lnSpc>
                <a:spcPts val="3400"/>
              </a:lnSpc>
              <a:spcBef>
                <a:spcPct val="0"/>
              </a:spcBef>
              <a:buNone/>
              <a:defRPr sz="3200" b="1" i="0" kern="1200" cap="all" baseline="0">
                <a:solidFill>
                  <a:srgbClr val="50676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400" dirty="0" smtClean="0">
                <a:solidFill>
                  <a:srgbClr val="FFE24A"/>
                </a:solidFill>
              </a:rPr>
              <a:t>With You </a:t>
            </a:r>
            <a:r>
              <a:rPr lang="en-US" sz="4400" dirty="0" err="1" smtClean="0">
                <a:solidFill>
                  <a:srgbClr val="FFE24A"/>
                </a:solidFill>
              </a:rPr>
              <a:t>ToDAY</a:t>
            </a:r>
            <a:r>
              <a:rPr lang="en-US" dirty="0" smtClean="0">
                <a:solidFill>
                  <a:srgbClr val="FFE24A"/>
                </a:solidFill>
              </a:rPr>
              <a:t>:</a:t>
            </a:r>
            <a:endParaRPr lang="en-US" dirty="0">
              <a:solidFill>
                <a:srgbClr val="FFE24A"/>
              </a:solidFill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5069036" y="2050575"/>
            <a:ext cx="1485900" cy="1780792"/>
            <a:chOff x="3894917" y="2798535"/>
            <a:chExt cx="1485900" cy="1780792"/>
          </a:xfrm>
        </p:grpSpPr>
        <p:pic>
          <p:nvPicPr>
            <p:cNvPr id="11" name="Picture 10" descr="C:\Users\swolf\AppData\Local\Microsoft\Windows\Temporary Internet Files\Content.Word\Gonzales_Margaret_head.jpg"/>
            <p:cNvPicPr/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2067" y="2798535"/>
              <a:ext cx="1371600" cy="1371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" name="Rectangle 23"/>
            <p:cNvSpPr/>
            <p:nvPr>
              <p:custDataLst>
                <p:tags r:id="rId2"/>
              </p:custDataLst>
            </p:nvPr>
          </p:nvSpPr>
          <p:spPr>
            <a:xfrm>
              <a:off x="3894917" y="4173310"/>
              <a:ext cx="1485900" cy="406017"/>
            </a:xfrm>
            <a:prstGeom prst="rect">
              <a:avLst/>
            </a:prstGeom>
          </p:spPr>
          <p:txBody>
            <a:bodyPr wrap="square" lIns="82048" tIns="41025" rIns="82048" bIns="41025">
              <a:spAutoFit/>
            </a:bodyPr>
            <a:lstStyle/>
            <a:p>
              <a:pPr algn="ctr"/>
              <a:r>
                <a:rPr lang="en-US" sz="105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Margret Gonzales</a:t>
              </a:r>
            </a:p>
            <a:p>
              <a:pPr algn="ctr"/>
              <a:r>
                <a:rPr lang="en-US" sz="105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Associate</a:t>
              </a:r>
              <a:endParaRPr lang="en-US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386119" y="2000777"/>
            <a:ext cx="1485900" cy="1792540"/>
            <a:chOff x="3822413" y="843957"/>
            <a:chExt cx="1485900" cy="1792540"/>
          </a:xfrm>
        </p:grpSpPr>
        <p:sp>
          <p:nvSpPr>
            <p:cNvPr id="47" name="Rectangle 46"/>
            <p:cNvSpPr/>
            <p:nvPr>
              <p:custDataLst>
                <p:tags r:id="rId1"/>
              </p:custDataLst>
            </p:nvPr>
          </p:nvSpPr>
          <p:spPr>
            <a:xfrm>
              <a:off x="3822413" y="2230480"/>
              <a:ext cx="1485900" cy="406017"/>
            </a:xfrm>
            <a:prstGeom prst="rect">
              <a:avLst/>
            </a:prstGeom>
          </p:spPr>
          <p:txBody>
            <a:bodyPr wrap="square" lIns="82048" tIns="41025" rIns="82048" bIns="41025">
              <a:spAutoFit/>
            </a:bodyPr>
            <a:lstStyle/>
            <a:p>
              <a:pPr algn="ctr"/>
              <a:r>
                <a:rPr lang="en-US" sz="1050" b="1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Delya Ghosh</a:t>
              </a:r>
            </a:p>
            <a:p>
              <a:pPr algn="ctr"/>
              <a:r>
                <a:rPr lang="en-US" sz="105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Partner</a:t>
              </a:r>
              <a:endParaRPr lang="en-US" sz="105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5" name="Picture 54"/>
            <p:cNvPicPr/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887" t="1196" r="24601" b="47295"/>
            <a:stretch/>
          </p:blipFill>
          <p:spPr bwMode="auto">
            <a:xfrm>
              <a:off x="3904058" y="843957"/>
              <a:ext cx="1371600" cy="13716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982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64489" y="933226"/>
            <a:ext cx="5486400" cy="3664230"/>
          </a:xfrm>
        </p:spPr>
        <p:txBody>
          <a:bodyPr/>
          <a:lstStyle/>
          <a:p>
            <a:r>
              <a:rPr lang="en-US" dirty="0"/>
              <a:t>Agenda </a:t>
            </a:r>
            <a:br>
              <a:rPr lang="en-US" dirty="0"/>
            </a:br>
            <a:r>
              <a:rPr lang="en-US" sz="1200" dirty="0" smtClean="0"/>
              <a:t>h-1B BASICS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What is the H-1B Cap?</a:t>
            </a:r>
            <a:br>
              <a:rPr lang="en-US" sz="1200" dirty="0" smtClean="0"/>
            </a:br>
            <a:r>
              <a:rPr lang="en-US" sz="1200" dirty="0" smtClean="0"/>
              <a:t>Why is there A Lottery and How does it Work? 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100" dirty="0"/>
              <a:t>What </a:t>
            </a:r>
            <a:r>
              <a:rPr lang="en-US" sz="1100" dirty="0" smtClean="0"/>
              <a:t>TO EXPECT IF THE H-1B Petition </a:t>
            </a:r>
            <a:r>
              <a:rPr lang="en-US" sz="1100" u="sng" dirty="0" err="1" smtClean="0"/>
              <a:t>iS</a:t>
            </a:r>
            <a:r>
              <a:rPr lang="en-US" sz="1100" dirty="0" smtClean="0"/>
              <a:t> /</a:t>
            </a:r>
            <a:r>
              <a:rPr lang="en-US" sz="1100" u="sng" dirty="0" smtClean="0"/>
              <a:t>IS NOT</a:t>
            </a:r>
            <a:r>
              <a:rPr lang="en-US" sz="1100" dirty="0" smtClean="0"/>
              <a:t> selected in </a:t>
            </a:r>
            <a:r>
              <a:rPr lang="en-US" sz="1100" dirty="0" err="1" smtClean="0"/>
              <a:t>LotterY</a:t>
            </a:r>
            <a:r>
              <a:rPr lang="en-US" sz="1100" dirty="0"/>
              <a:t/>
            </a:r>
            <a:br>
              <a:rPr lang="en-US" sz="1100" dirty="0"/>
            </a:br>
            <a:r>
              <a:rPr lang="en-US" sz="1200" dirty="0" smtClean="0"/>
              <a:t>H-1B CAP 2017: What WE Learned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In the News…</a:t>
            </a:r>
            <a:br>
              <a:rPr lang="en-US" sz="1200" dirty="0" smtClean="0"/>
            </a:br>
            <a:r>
              <a:rPr lang="en-US" sz="1200" dirty="0" err="1" smtClean="0"/>
              <a:t>trUE</a:t>
            </a:r>
            <a:r>
              <a:rPr lang="en-US" sz="1200" dirty="0" smtClean="0"/>
              <a:t> </a:t>
            </a:r>
            <a:r>
              <a:rPr lang="en-US" sz="1200" dirty="0"/>
              <a:t>Or false?</a:t>
            </a:r>
            <a:br>
              <a:rPr lang="en-US" sz="1200" dirty="0"/>
            </a:br>
            <a:r>
              <a:rPr lang="en-US" sz="1200" dirty="0"/>
              <a:t>Questions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/>
            </a:r>
            <a:br>
              <a:rPr lang="en-US" sz="1200" dirty="0" smtClean="0"/>
            </a:b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994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Reserved for professionals working in “Specialty Occupations” – positions requiring at least a Bachelor’s degree in the specialty</a:t>
            </a:r>
            <a:r>
              <a:rPr lang="en-US" sz="18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By far the most popular employment-based non-immigrant status overall; most common status at </a:t>
            </a:r>
            <a:r>
              <a:rPr lang="en-US" sz="1800" dirty="0" smtClean="0"/>
              <a:t>Expedia.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Available for a maximum of six years, with extensions available based on green card process.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H-1B status? 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EWP2014_intuit-2087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32506" y="72509"/>
            <a:ext cx="12221329" cy="6876288"/>
          </a:xfrm>
          <a:prstGeom prst="rect">
            <a:avLst/>
          </a:prstGeom>
          <a:solidFill>
            <a:schemeClr val="bg1">
              <a:alpha val="39000"/>
            </a:schemeClr>
          </a:solidFill>
        </p:spPr>
      </p:pic>
      <p:sp>
        <p:nvSpPr>
          <p:cNvPr id="6" name="Rectangle 5"/>
          <p:cNvSpPr/>
          <p:nvPr/>
        </p:nvSpPr>
        <p:spPr>
          <a:xfrm>
            <a:off x="3363977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4305" y="72509"/>
            <a:ext cx="8258175" cy="2123658"/>
          </a:xfrm>
          <a:prstGeom prst="rect">
            <a:avLst/>
          </a:prstGeom>
          <a:ln>
            <a:solidFill>
              <a:srgbClr val="878787"/>
            </a:solidFill>
          </a:ln>
        </p:spPr>
        <p:txBody>
          <a:bodyPr wrap="square">
            <a:spAutoFit/>
          </a:bodyPr>
          <a:lstStyle/>
          <a:p>
            <a:r>
              <a:rPr lang="en-US" sz="4400" b="1" dirty="0"/>
              <a:t>What is </a:t>
            </a:r>
            <a:r>
              <a:rPr lang="en-US" sz="4400" b="1" dirty="0">
                <a:ln>
                  <a:solidFill>
                    <a:schemeClr val="tx1"/>
                  </a:solidFill>
                </a:ln>
                <a:solidFill>
                  <a:srgbClr val="FFFF00"/>
                </a:solidFill>
              </a:rPr>
              <a:t>H-1B</a:t>
            </a:r>
            <a:r>
              <a:rPr lang="en-US" sz="4400" b="1" dirty="0">
                <a:solidFill>
                  <a:srgbClr val="FFFF00"/>
                </a:solidFill>
              </a:rPr>
              <a:t> </a:t>
            </a:r>
            <a:r>
              <a:rPr lang="en-US" sz="4400" b="1" dirty="0"/>
              <a:t>status</a:t>
            </a:r>
            <a:r>
              <a:rPr lang="en-US" sz="4400" b="1" dirty="0" smtClean="0"/>
              <a:t>?</a:t>
            </a:r>
          </a:p>
          <a:p>
            <a:endParaRPr lang="en-US" sz="4400" b="1" dirty="0" smtClean="0"/>
          </a:p>
          <a:p>
            <a:r>
              <a:rPr lang="en-US" sz="4400" b="1" dirty="0" smtClean="0"/>
              <a:t> </a:t>
            </a:r>
            <a:endParaRPr lang="en-US" sz="4400" b="1" dirty="0"/>
          </a:p>
        </p:txBody>
      </p:sp>
      <p:sp>
        <p:nvSpPr>
          <p:cNvPr id="8" name="Rectangle 7"/>
          <p:cNvSpPr/>
          <p:nvPr/>
        </p:nvSpPr>
        <p:spPr>
          <a:xfrm>
            <a:off x="247650" y="942975"/>
            <a:ext cx="661035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Reserved for professionals working in “Specialty Occupations” – positions requiring at least a Bachelor’s degree in the </a:t>
            </a:r>
            <a:r>
              <a:rPr lang="en-US" dirty="0" smtClean="0"/>
              <a:t>specialty.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Company sponsored visa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By far the most popular employment-based non-immigrant status overall; most common status at </a:t>
            </a:r>
            <a:r>
              <a:rPr lang="en-US" dirty="0" smtClean="0"/>
              <a:t>Expedia.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Available for a maximum of six years, with extensions available based on green card process.</a:t>
            </a:r>
          </a:p>
        </p:txBody>
      </p:sp>
    </p:spTree>
    <p:extLst>
      <p:ext uri="{BB962C8B-B14F-4D97-AF65-F5344CB8AC3E}">
        <p14:creationId xmlns:p14="http://schemas.microsoft.com/office/powerpoint/2010/main" val="328593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780935" y="2059709"/>
            <a:ext cx="6858002" cy="4343400"/>
          </a:xfrm>
        </p:spPr>
        <p:txBody>
          <a:bodyPr/>
          <a:lstStyle/>
          <a:p>
            <a:r>
              <a:rPr lang="en-US" dirty="0" smtClean="0"/>
              <a:t>Expedia wants to ensure continued work authorization for its employees:</a:t>
            </a:r>
          </a:p>
          <a:p>
            <a:pPr lvl="0">
              <a:lnSpc>
                <a:spcPct val="100000"/>
              </a:lnSpc>
            </a:pPr>
            <a:r>
              <a:rPr lang="en-US" sz="2400" b="1" dirty="0" smtClean="0">
                <a:solidFill>
                  <a:srgbClr val="000000"/>
                </a:solidFill>
              </a:rPr>
              <a:t>  </a:t>
            </a:r>
          </a:p>
          <a:p>
            <a:pPr lvl="0">
              <a:lnSpc>
                <a:spcPct val="100000"/>
              </a:lnSpc>
            </a:pPr>
            <a:endParaRPr lang="en-US" sz="2400" b="1" dirty="0">
              <a:solidFill>
                <a:srgbClr val="000000"/>
              </a:solidFill>
            </a:endParaRPr>
          </a:p>
          <a:p>
            <a:pPr lvl="0">
              <a:lnSpc>
                <a:spcPct val="100000"/>
              </a:lnSpc>
            </a:pPr>
            <a:endParaRPr lang="en-US" sz="2400" b="1" dirty="0" smtClean="0">
              <a:solidFill>
                <a:srgbClr val="000000"/>
              </a:solidFill>
            </a:endParaRPr>
          </a:p>
          <a:p>
            <a:pPr lvl="0">
              <a:lnSpc>
                <a:spcPct val="100000"/>
              </a:lnSpc>
            </a:pPr>
            <a:endParaRPr lang="en-US" sz="2400" b="1" dirty="0" smtClean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1480" y="457200"/>
            <a:ext cx="8001000" cy="725055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Why File an H-1B?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b="0" dirty="0" err="1" smtClean="0">
                <a:solidFill>
                  <a:schemeClr val="tx1"/>
                </a:solidFill>
              </a:rPr>
              <a:t>ExPEDIA</a:t>
            </a:r>
            <a:r>
              <a:rPr lang="en-US" sz="1400" b="0" dirty="0" smtClean="0">
                <a:solidFill>
                  <a:schemeClr val="tx1"/>
                </a:solidFill>
              </a:rPr>
              <a:t>  WANTS TO ENSURE CONTINUED WORK Authorization for its Employees</a:t>
            </a:r>
            <a:r>
              <a:rPr lang="en-US" sz="1400" dirty="0" smtClean="0">
                <a:solidFill>
                  <a:schemeClr val="tx1"/>
                </a:solidFill>
              </a:rPr>
              <a:t>:</a:t>
            </a:r>
            <a:br>
              <a:rPr lang="en-US" sz="1400" dirty="0" smtClean="0">
                <a:solidFill>
                  <a:schemeClr val="tx1"/>
                </a:solidFill>
              </a:rPr>
            </a:br>
            <a:endParaRPr lang="en-US" sz="1400" dirty="0">
              <a:solidFill>
                <a:schemeClr val="tx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362119"/>
              </p:ext>
            </p:extLst>
          </p:nvPr>
        </p:nvGraphicFramePr>
        <p:xfrm>
          <a:off x="326337" y="1788979"/>
          <a:ext cx="8037386" cy="42361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790"/>
                <a:gridCol w="5740596"/>
              </a:tblGrid>
              <a:tr h="353857">
                <a:tc>
                  <a:txBody>
                    <a:bodyPr/>
                    <a:lstStyle/>
                    <a:p>
                      <a:r>
                        <a:rPr lang="en-US" dirty="0" smtClean="0"/>
                        <a:t>Visa </a:t>
                      </a:r>
                      <a:endParaRPr lang="en-US" dirty="0"/>
                    </a:p>
                  </a:txBody>
                  <a:tcPr>
                    <a:solidFill>
                      <a:srgbClr val="50676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Limitation</a:t>
                      </a:r>
                      <a:endParaRPr lang="en-US" dirty="0"/>
                    </a:p>
                  </a:txBody>
                  <a:tcPr>
                    <a:solidFill>
                      <a:srgbClr val="878787"/>
                    </a:solidFill>
                  </a:tcPr>
                </a:tc>
              </a:tr>
              <a:tr h="862039">
                <a:tc>
                  <a:txBody>
                    <a:bodyPr/>
                    <a:lstStyle/>
                    <a:p>
                      <a:r>
                        <a:rPr lang="en-US" dirty="0" smtClean="0"/>
                        <a:t>F-1</a:t>
                      </a:r>
                      <a:endParaRPr lang="en-US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1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+mn-lt"/>
                        </a:rPr>
                        <a:t>Limited to 12 to 36 months of work authorization 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</a:tr>
              <a:tr h="634643">
                <a:tc>
                  <a:txBody>
                    <a:bodyPr/>
                    <a:lstStyle/>
                    <a:p>
                      <a:r>
                        <a:rPr lang="en-US" dirty="0" smtClean="0"/>
                        <a:t>J-1</a:t>
                      </a:r>
                      <a:endParaRPr lang="en-US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1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+mn-lt"/>
                        </a:rPr>
                        <a:t>Limited to program length</a:t>
                      </a:r>
                      <a:endParaRPr lang="en-US" sz="1600" b="1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endParaRPr lang="en-US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</a:tr>
              <a:tr h="862039">
                <a:tc>
                  <a:txBody>
                    <a:bodyPr/>
                    <a:lstStyle/>
                    <a:p>
                      <a:r>
                        <a:rPr lang="en-US" dirty="0" smtClean="0"/>
                        <a:t>L-1</a:t>
                      </a:r>
                      <a:endParaRPr lang="en-US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1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Limited to 5 or 7 years of work authorization</a:t>
                      </a:r>
                      <a:endParaRPr lang="en-US" sz="2400" b="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endParaRPr lang="en-US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</a:tr>
              <a:tr h="862039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TN &amp; E-3</a:t>
                      </a:r>
                      <a:endParaRPr lang="en-US" b="0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1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Non-immigrant intent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 and treaty based</a:t>
                      </a:r>
                      <a:endParaRPr lang="en-US" sz="1800" b="0" dirty="0" smtClean="0">
                        <a:solidFill>
                          <a:srgbClr val="000000"/>
                        </a:solidFill>
                        <a:latin typeface="+mn-lt"/>
                      </a:endParaRPr>
                    </a:p>
                    <a:p>
                      <a:endParaRPr lang="en-US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</a:tr>
              <a:tr h="644230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H-4 &amp; L-2</a:t>
                      </a:r>
                      <a:endParaRPr lang="en-US" b="0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1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smtClean="0">
                          <a:solidFill>
                            <a:srgbClr val="000000"/>
                          </a:solidFill>
                          <a:latin typeface="+mn-lt"/>
                        </a:rPr>
                        <a:t>Limited to work authorization through spouse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rgbClr val="FFE24A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540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  <a:cs typeface="AvenirNext forINTUIT Bold" charset="0"/>
              </a:rPr>
              <a:t>What is the H-1B cap?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1800" dirty="0"/>
          </a:p>
        </p:txBody>
      </p:sp>
      <p:sp>
        <p:nvSpPr>
          <p:cNvPr id="35" name="Rectangle 34"/>
          <p:cNvSpPr/>
          <p:nvPr/>
        </p:nvSpPr>
        <p:spPr>
          <a:xfrm>
            <a:off x="891908" y="6284026"/>
            <a:ext cx="7032297" cy="252124"/>
          </a:xfrm>
          <a:prstGeom prst="rect">
            <a:avLst/>
          </a:prstGeom>
        </p:spPr>
        <p:txBody>
          <a:bodyPr wrap="square" lIns="82047" tIns="41023" rIns="82047" bIns="41023">
            <a:spAutoFit/>
          </a:bodyPr>
          <a:lstStyle/>
          <a:p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ea typeface="PT Sans" panose="020B0503020203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732" y="1163774"/>
            <a:ext cx="8095673" cy="39346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36883" y="4277032"/>
            <a:ext cx="8155521" cy="821435"/>
          </a:xfrm>
          <a:prstGeom prst="rect">
            <a:avLst/>
          </a:prstGeom>
          <a:ln>
            <a:noFill/>
          </a:ln>
        </p:spPr>
        <p:txBody>
          <a:bodyPr vert="horz" wrap="none" lIns="0" tIns="0" rIns="0" bIns="0" rtlCol="0" anchor="b">
            <a:noAutofit/>
          </a:bodyPr>
          <a:lstStyle/>
          <a:p>
            <a:pPr algn="ctr"/>
            <a:r>
              <a:rPr lang="en-US" b="1" dirty="0" smtClean="0"/>
              <a:t>There is an annual numerical limitation on new H-1Bs.</a:t>
            </a:r>
          </a:p>
        </p:txBody>
      </p:sp>
    </p:spTree>
    <p:extLst>
      <p:ext uri="{BB962C8B-B14F-4D97-AF65-F5344CB8AC3E}">
        <p14:creationId xmlns:p14="http://schemas.microsoft.com/office/powerpoint/2010/main" val="3612707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Rectangle 213"/>
          <p:cNvSpPr/>
          <p:nvPr>
            <p:custDataLst>
              <p:tags r:id="rId1"/>
            </p:custDataLst>
          </p:nvPr>
        </p:nvSpPr>
        <p:spPr>
          <a:xfrm>
            <a:off x="914399" y="6034965"/>
            <a:ext cx="7588827" cy="252128"/>
          </a:xfrm>
          <a:prstGeom prst="rect">
            <a:avLst/>
          </a:prstGeom>
        </p:spPr>
        <p:txBody>
          <a:bodyPr wrap="square" lIns="82048" tIns="41025" rIns="82048" bIns="41025">
            <a:spAutoFit/>
          </a:bodyPr>
          <a:lstStyle/>
          <a:p>
            <a:pPr>
              <a:spcAft>
                <a:spcPts val="538"/>
              </a:spcAft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480" y="162562"/>
            <a:ext cx="8001000" cy="914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chemeClr val="tx1"/>
                </a:solidFill>
                <a:cs typeface="AvenirNext forINTUIT Bold" charset="0"/>
              </a:rPr>
              <a:t>Why is there an H-1B lottery</a:t>
            </a:r>
            <a:r>
              <a:rPr lang="en-US" sz="2800" dirty="0" smtClean="0">
                <a:solidFill>
                  <a:schemeClr val="tx1"/>
                </a:solidFill>
                <a:cs typeface="AvenirNext forINTUIT Bold" charset="0"/>
              </a:rPr>
              <a:t>?</a:t>
            </a:r>
            <a:r>
              <a:rPr lang="en-US" sz="2800" dirty="0" smtClean="0">
                <a:cs typeface="AvenirNext forINTUIT Bold" charset="0"/>
              </a:rPr>
              <a:t/>
            </a:r>
            <a:br>
              <a:rPr lang="en-US" sz="2800" dirty="0" smtClean="0">
                <a:cs typeface="AvenirNext forINTUIT Bold" charset="0"/>
              </a:rPr>
            </a:br>
            <a:r>
              <a:rPr lang="en-US" sz="2800" dirty="0">
                <a:cs typeface="AvenirNext forINTUIT Bold" charset="0"/>
              </a:rPr>
              <a:t/>
            </a:r>
            <a:br>
              <a:rPr lang="en-US" sz="2800" dirty="0">
                <a:cs typeface="AvenirNext forINTUIT Bold" charset="0"/>
              </a:rPr>
            </a:br>
            <a:r>
              <a:rPr lang="en-US" sz="1600" b="0" dirty="0">
                <a:solidFill>
                  <a:schemeClr val="tx1"/>
                </a:solidFill>
              </a:rPr>
              <a:t>Demand for H-1B visas has exceeded supply, </a:t>
            </a:r>
            <a:r>
              <a:rPr lang="en-US" sz="1600" b="0" dirty="0" smtClean="0">
                <a:solidFill>
                  <a:schemeClr val="tx1"/>
                </a:solidFill>
              </a:rPr>
              <a:t>creating </a:t>
            </a:r>
            <a:br>
              <a:rPr lang="en-US" sz="1600" b="0" dirty="0" smtClean="0">
                <a:solidFill>
                  <a:schemeClr val="tx1"/>
                </a:solidFill>
              </a:rPr>
            </a:br>
            <a:r>
              <a:rPr lang="en-US" sz="1600" b="0" dirty="0" smtClean="0">
                <a:solidFill>
                  <a:schemeClr val="tx1"/>
                </a:solidFill>
              </a:rPr>
              <a:t>a </a:t>
            </a:r>
            <a:r>
              <a:rPr lang="en-US" sz="1600" b="0" dirty="0">
                <a:solidFill>
                  <a:schemeClr val="tx1"/>
                </a:solidFill>
              </a:rPr>
              <a:t>need for a </a:t>
            </a:r>
            <a:r>
              <a:rPr lang="en-US" sz="1600" b="0" dirty="0" smtClean="0">
                <a:solidFill>
                  <a:schemeClr val="tx1"/>
                </a:solidFill>
              </a:rPr>
              <a:t>lottery</a:t>
            </a:r>
            <a:r>
              <a:rPr lang="en-US" sz="2800" b="0" dirty="0">
                <a:solidFill>
                  <a:schemeClr val="tx1"/>
                </a:solidFill>
              </a:rPr>
              <a:t/>
            </a:r>
            <a:br>
              <a:rPr lang="en-US" sz="2800" b="0" dirty="0">
                <a:solidFill>
                  <a:schemeClr val="tx1"/>
                </a:solidFill>
              </a:rPr>
            </a:br>
            <a:r>
              <a:rPr lang="en-US" sz="2800" b="0" dirty="0" smtClean="0">
                <a:solidFill>
                  <a:schemeClr val="tx1"/>
                </a:solidFill>
              </a:rPr>
              <a:t/>
            </a:r>
            <a:br>
              <a:rPr lang="en-US" sz="2800" b="0" dirty="0" smtClean="0">
                <a:solidFill>
                  <a:schemeClr val="tx1"/>
                </a:solidFill>
              </a:rPr>
            </a:br>
            <a:endParaRPr lang="en-US" sz="1600" b="0" dirty="0">
              <a:solidFill>
                <a:schemeClr val="tx1"/>
              </a:solidFill>
            </a:endParaRPr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2699441053"/>
              </p:ext>
            </p:extLst>
          </p:nvPr>
        </p:nvGraphicFramePr>
        <p:xfrm>
          <a:off x="0" y="1758516"/>
          <a:ext cx="9210835" cy="2870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6" name="Picture 2" descr="C:\Users\dghosh\AppData\Local\Microsoft\Windows\Temporary Internet Files\Content.IE5\ESY4PO34\enter-to-win-red-raffle-lottery-box-entry-forms-tickets-words-slot-entering-your-form-other-game-31631474[1]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668" y="4867817"/>
            <a:ext cx="4174633" cy="163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8193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USCIS accepts petitions for the new fiscal year the week of April </a:t>
            </a:r>
            <a:r>
              <a:rPr lang="en-US" sz="1800" dirty="0" smtClean="0">
                <a:solidFill>
                  <a:schemeClr val="tx1"/>
                </a:solidFill>
              </a:rPr>
              <a:t>1</a:t>
            </a:r>
            <a:r>
              <a:rPr lang="en-US" sz="1800" baseline="30000" dirty="0" smtClean="0">
                <a:solidFill>
                  <a:schemeClr val="tx1"/>
                </a:solidFill>
              </a:rPr>
              <a:t>st .</a:t>
            </a:r>
            <a:r>
              <a:rPr lang="en-US" sz="1800" dirty="0" smtClean="0">
                <a:solidFill>
                  <a:schemeClr val="tx1"/>
                </a:solidFill>
              </a:rPr>
              <a:t>  This year the first day falls on April 2nd.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If cap is exceeded in first 5 business days, USCIS will randomly select petitions for </a:t>
            </a:r>
            <a:r>
              <a:rPr lang="en-US" sz="1800" dirty="0" smtClean="0">
                <a:solidFill>
                  <a:schemeClr val="tx1"/>
                </a:solidFill>
              </a:rPr>
              <a:t>processing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Lottery is random and </a:t>
            </a:r>
            <a:r>
              <a:rPr lang="en-US" sz="1800" dirty="0" smtClean="0">
                <a:solidFill>
                  <a:schemeClr val="tx1"/>
                </a:solidFill>
              </a:rPr>
              <a:t>computer-generated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Advanced Degree Holder cap (20K) is held first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General </a:t>
            </a:r>
            <a:r>
              <a:rPr lang="en-US" sz="1800" dirty="0">
                <a:solidFill>
                  <a:schemeClr val="tx1"/>
                </a:solidFill>
              </a:rPr>
              <a:t>H-1B cap (65K) held </a:t>
            </a:r>
            <a:r>
              <a:rPr lang="en-US" sz="1800" dirty="0" smtClean="0">
                <a:solidFill>
                  <a:schemeClr val="tx1"/>
                </a:solidFill>
              </a:rPr>
              <a:t>after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8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If selected, H-1B will receive receipt notice, and continue processing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8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If </a:t>
            </a:r>
            <a:r>
              <a:rPr lang="en-US" sz="1800" dirty="0">
                <a:solidFill>
                  <a:schemeClr val="tx1"/>
                </a:solidFill>
              </a:rPr>
              <a:t>H-1B is not selected, no receipt is issued, and the petition is mailed back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8AA05-CF30-5D4D-9A54-31B70824C032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How Does the Lottery Work?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074" name="Picture 2" descr="C:\Users\dghosh\AppData\Local\Microsoft\Windows\Temporary Internet Files\Content.IE5\3983XE1K\201982054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7093" y="3089710"/>
            <a:ext cx="1814362" cy="1656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195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s0ZFlFNik6939OAyqUIf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s0ZFlFNik6939OAyqUIf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s0ZFlFNik6939OAyqUIfg"/>
</p:tagLst>
</file>

<file path=ppt/theme/theme1.xml><?xml version="1.0" encoding="utf-8"?>
<a:theme xmlns:a="http://schemas.openxmlformats.org/drawingml/2006/main" name="BAL_PPTTemplate_Rev1_120915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ln>
          <a:noFill/>
        </a:ln>
      </a:spPr>
      <a:bodyPr vert="horz" lIns="0" tIns="0" rIns="0" bIns="0" rtlCol="0" anchor="b">
        <a:noAutofit/>
      </a:bodyPr>
      <a:lstStyle>
        <a:defPPr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7A5AAB07DE0B44A5BCB4A5EC7791F3" ma:contentTypeVersion="60" ma:contentTypeDescription="Create a new document." ma:contentTypeScope="" ma:versionID="5fe8b82728e6ab6e3b81de647864c22e">
  <xsd:schema xmlns:xsd="http://www.w3.org/2001/XMLSchema" xmlns:xs="http://www.w3.org/2001/XMLSchema" xmlns:p="http://schemas.microsoft.com/office/2006/metadata/properties" xmlns:ns2="ef026d6d-6cf0-464e-9782-1a34579a2c46" xmlns:ns3="ecb25ed7-496f-4f1a-bbc2-2fc734851b9c" targetNamespace="http://schemas.microsoft.com/office/2006/metadata/properties" ma:root="true" ma:fieldsID="bf39b434e39e2e9cc100bd4bbc3cb2d6" ns2:_="" ns3:_="">
    <xsd:import namespace="ef026d6d-6cf0-464e-9782-1a34579a2c46"/>
    <xsd:import namespace="ecb25ed7-496f-4f1a-bbc2-2fc734851b9c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Original_x0020_Modified" minOccurs="0"/>
                <xsd:element ref="ns3:Original_x0020_Author" minOccurs="0"/>
                <xsd:element ref="ns3:Original_x0020_Created" minOccurs="0"/>
                <xsd:element ref="ns3:Original_x0020_Produce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026d6d-6cf0-464e-9782-1a34579a2c46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b25ed7-496f-4f1a-bbc2-2fc734851b9c" elementFormDefault="qualified">
    <xsd:import namespace="http://schemas.microsoft.com/office/2006/documentManagement/types"/>
    <xsd:import namespace="http://schemas.microsoft.com/office/infopath/2007/PartnerControls"/>
    <xsd:element name="Original_x0020_Modified" ma:index="11" nillable="true" ma:displayName="Original Modified" ma:format="DateTime" ma:hidden="true" ma:internalName="Original_x0020_Modified" ma:readOnly="false">
      <xsd:simpleType>
        <xsd:restriction base="dms:DateTime"/>
      </xsd:simpleType>
    </xsd:element>
    <xsd:element name="Original_x0020_Author" ma:index="12" nillable="true" ma:displayName="Original Author" ma:hidden="true" ma:internalName="Original_x0020_Author" ma:readOnly="false">
      <xsd:simpleType>
        <xsd:restriction base="dms:Text">
          <xsd:maxLength value="255"/>
        </xsd:restriction>
      </xsd:simpleType>
    </xsd:element>
    <xsd:element name="Original_x0020_Created" ma:index="13" nillable="true" ma:displayName="Original Created" ma:format="DateTime" ma:hidden="true" ma:internalName="Original_x0020_Created" ma:readOnly="false">
      <xsd:simpleType>
        <xsd:restriction base="dms:DateTime"/>
      </xsd:simpleType>
    </xsd:element>
    <xsd:element name="Original_x0020_Producer" ma:index="14" nillable="true" ma:displayName="Original Producer" ma:hidden="true" ma:internalName="Original_x0020_Producer" ma:readOnly="false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ef026d6d-6cf0-464e-9782-1a34579a2c46">DEPARTMENT-20-16890</_dlc_DocId>
    <_dlc_DocIdUrl xmlns="ef026d6d-6cf0-464e-9782-1a34579a2c46">
      <Url>https://home.balglobal.com/sites/Departments/marketing/_layouts/DocIdRedir.aspx?ID=DEPARTMENT-20-16890</Url>
      <Description>DEPARTMENT-20-16890</Description>
    </_dlc_DocIdUrl>
    <Original_x0020_Modified xmlns="ecb25ed7-496f-4f1a-bbc2-2fc734851b9c" xsi:nil="true"/>
    <Original_x0020_Producer xmlns="ecb25ed7-496f-4f1a-bbc2-2fc734851b9c" xsi:nil="true"/>
    <Original_x0020_Created xmlns="ecb25ed7-496f-4f1a-bbc2-2fc734851b9c" xsi:nil="true"/>
    <Original_x0020_Author xmlns="ecb25ed7-496f-4f1a-bbc2-2fc734851b9c" xsi:nil="true"/>
  </documentManagement>
</p:properties>
</file>

<file path=customXml/itemProps1.xml><?xml version="1.0" encoding="utf-8"?>
<ds:datastoreItem xmlns:ds="http://schemas.openxmlformats.org/officeDocument/2006/customXml" ds:itemID="{B5CCCDCC-3D85-45B4-8B6D-A1702D609A8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1F021E-6457-4856-AB67-EC105FE935D3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B897943B-7D9F-4E94-97C8-D2A3B95B2B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f026d6d-6cf0-464e-9782-1a34579a2c46"/>
    <ds:schemaRef ds:uri="ecb25ed7-496f-4f1a-bbc2-2fc734851b9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990512FE-F8D3-4B5F-ACDD-000678C070E0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ecb25ed7-496f-4f1a-bbc2-2fc734851b9c"/>
    <ds:schemaRef ds:uri="ef026d6d-6cf0-464e-9782-1a34579a2c46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1316</Words>
  <Application>Microsoft Office PowerPoint</Application>
  <PresentationFormat>On-screen Show (4:3)</PresentationFormat>
  <Paragraphs>209</Paragraphs>
  <Slides>18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BAL_PPTTemplate_Rev1_120915</vt:lpstr>
      <vt:lpstr>PowerPoint Presentation</vt:lpstr>
      <vt:lpstr>Expedia  H-1B Cap  Webinar</vt:lpstr>
      <vt:lpstr>PowerPoint Presentation</vt:lpstr>
      <vt:lpstr>Agenda  h-1B BASICS What is the H-1B Cap? Why is there A Lottery and How does it Work?  What TO EXPECT IF THE H-1B Petition iS /IS NOT selected in LotterY H-1B CAP 2017: What WE Learned In the News… trUE Or false? Questions  </vt:lpstr>
      <vt:lpstr>What is H-1B status?  </vt:lpstr>
      <vt:lpstr>Why File an H-1B?  ExPEDIA  WANTS TO ENSURE CONTINUED WORK Authorization for its Employees: </vt:lpstr>
      <vt:lpstr>What is the H-1B cap? </vt:lpstr>
      <vt:lpstr>Why is there an H-1B lottery?  Demand for H-1B visas has exceeded supply, creating  a need for a lottery  </vt:lpstr>
      <vt:lpstr>How Does the Lottery Work?</vt:lpstr>
      <vt:lpstr>H-1B filing options – what’s the difference? </vt:lpstr>
      <vt:lpstr>What happens if H-1B petition is selected in lottery?</vt:lpstr>
      <vt:lpstr>What happens if H-1B petition is NOT selected in lottery?</vt:lpstr>
      <vt:lpstr>What happens if H-1B petition is NOT selected in lottery?</vt:lpstr>
      <vt:lpstr>H-1B CAP 2017: What WE Learned</vt:lpstr>
      <vt:lpstr>H-1b (cap) In the News…</vt:lpstr>
      <vt:lpstr>TRUE OR FALSE?</vt:lpstr>
      <vt:lpstr>Contacts</vt:lpstr>
      <vt:lpstr>Questions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Constance Pegushin</dc:creator>
  <cp:lastModifiedBy>Margret Ann Gonzales</cp:lastModifiedBy>
  <cp:revision>406</cp:revision>
  <cp:lastPrinted>2017-01-18T17:23:07Z</cp:lastPrinted>
  <dcterms:created xsi:type="dcterms:W3CDTF">2016-01-03T23:50:18Z</dcterms:created>
  <dcterms:modified xsi:type="dcterms:W3CDTF">2018-01-30T02:00:08Z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e6e7efc2-9f23-4d68-a31f-a2f8cdb545df</vt:lpwstr>
  </property>
  <property fmtid="{D5CDD505-2E9C-101B-9397-08002B2CF9AE}" pid="3" name="ContentTypeId">
    <vt:lpwstr>0x0101001A7A5AAB07DE0B44A5BCB4A5EC7791F3</vt:lpwstr>
  </property>
  <property fmtid="{D5CDD505-2E9C-101B-9397-08002B2CF9AE}" pid="4" name="_MarkAsFinal">
    <vt:bool>true</vt:bool>
  </property>
</Properties>
</file>

<file path=docProps/thumbnail.jpeg>
</file>